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3" r:id="rId4"/>
  </p:sldMasterIdLst>
  <p:notesMasterIdLst>
    <p:notesMasterId r:id="rId30"/>
  </p:notesMasterIdLst>
  <p:sldIdLst>
    <p:sldId id="278" r:id="rId5"/>
    <p:sldId id="257" r:id="rId6"/>
    <p:sldId id="314" r:id="rId7"/>
    <p:sldId id="330" r:id="rId8"/>
    <p:sldId id="329" r:id="rId9"/>
    <p:sldId id="261" r:id="rId10"/>
    <p:sldId id="331" r:id="rId11"/>
    <p:sldId id="264" r:id="rId12"/>
    <p:sldId id="380" r:id="rId13"/>
    <p:sldId id="267" r:id="rId14"/>
    <p:sldId id="315" r:id="rId15"/>
    <p:sldId id="316" r:id="rId16"/>
    <p:sldId id="320" r:id="rId17"/>
    <p:sldId id="317" r:id="rId18"/>
    <p:sldId id="318" r:id="rId19"/>
    <p:sldId id="376" r:id="rId20"/>
    <p:sldId id="377" r:id="rId21"/>
    <p:sldId id="372" r:id="rId22"/>
    <p:sldId id="368" r:id="rId23"/>
    <p:sldId id="373" r:id="rId24"/>
    <p:sldId id="379" r:id="rId25"/>
    <p:sldId id="332" r:id="rId26"/>
    <p:sldId id="382" r:id="rId27"/>
    <p:sldId id="381" r:id="rId28"/>
    <p:sldId id="312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247" autoAdjust="0"/>
  </p:normalViewPr>
  <p:slideViewPr>
    <p:cSldViewPr snapToGrid="0">
      <p:cViewPr varScale="1">
        <p:scale>
          <a:sx n="123" d="100"/>
          <a:sy n="123" d="100"/>
        </p:scale>
        <p:origin x="11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5F647F-6B1B-4237-A540-DA6E16D68DE7}" type="datetimeFigureOut">
              <a:rPr lang="en-CA" smtClean="0"/>
              <a:t>2024-11-14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386823-7D93-41B1-AAEB-40A61A0877D1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91364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5431E6A-482F-41BF-97C1-9406BE273497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4873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386823-7D93-41B1-AAEB-40A61A0877D1}" type="slidenum">
              <a:rPr lang="en-CA" smtClean="0"/>
              <a:t>10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645824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386823-7D93-41B1-AAEB-40A61A0877D1}" type="slidenum">
              <a:rPr lang="en-CA" smtClean="0"/>
              <a:t>11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725432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386823-7D93-41B1-AAEB-40A61A0877D1}" type="slidenum">
              <a:rPr lang="en-CA" smtClean="0"/>
              <a:t>12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076454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386823-7D93-41B1-AAEB-40A61A0877D1}" type="slidenum">
              <a:rPr lang="en-CA" smtClean="0"/>
              <a:t>13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540733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386823-7D93-41B1-AAEB-40A61A0877D1}" type="slidenum">
              <a:rPr lang="en-CA" smtClean="0"/>
              <a:t>14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239886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386823-7D93-41B1-AAEB-40A61A0877D1}" type="slidenum">
              <a:rPr lang="en-CA" smtClean="0"/>
              <a:t>15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205114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386823-7D93-41B1-AAEB-40A61A0877D1}" type="slidenum">
              <a:rPr lang="en-CA" smtClean="0"/>
              <a:t>16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703320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5431E6A-482F-41BF-97C1-9406BE273497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1281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431E6A-482F-41BF-97C1-9406BE273497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4502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431E6A-482F-41BF-97C1-9406BE273497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923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386823-7D93-41B1-AAEB-40A61A0877D1}" type="slidenum">
              <a:rPr lang="en-CA" smtClean="0"/>
              <a:t>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251097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431E6A-482F-41BF-97C1-9406BE273497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7455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386823-7D93-41B1-AAEB-40A61A0877D1}" type="slidenum">
              <a:rPr lang="en-CA" smtClean="0"/>
              <a:t>21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8693451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C1C542-A258-2C9A-B9A0-E5A3418F81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7FA320B-4DA9-286D-359E-D988CB85008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9197946-C769-A52B-4700-CBAD3249CA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2020BA-25FB-957F-D3AC-7A4B7DFA4C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386823-7D93-41B1-AAEB-40A61A0877D1}" type="slidenum">
              <a:rPr lang="en-CA" smtClean="0"/>
              <a:t>22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0846029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BDA1EA-9B15-06E3-8B2D-F41D6CF88B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32AB455-1C14-5D49-6AEC-75DAE1EB96D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03A8B23-007B-E249-B0F2-4EE6823DF9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730BB1-983B-D097-EA6E-2BF0046FF50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386823-7D93-41B1-AAEB-40A61A0877D1}" type="slidenum">
              <a:rPr lang="en-CA" smtClean="0"/>
              <a:t>23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9236755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40EEC1-55F2-3DA2-9B8D-457B067B74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C5CA386-43A4-18CF-3AF3-746B591D82F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778160E-6C70-3D30-FCBA-C582F4ADCB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643571-E2BA-3A4B-1295-06AADD4EE6B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386823-7D93-41B1-AAEB-40A61A0877D1}" type="slidenum">
              <a:rPr lang="en-CA" smtClean="0"/>
              <a:t>24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9749588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88CDBA2-41F2-4364-BD06-68710231B19D}" type="slidenum">
              <a:rPr lang="en-US" altLang="en-US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 altLang="en-US" dirty="0">
              <a:latin typeface="Arial" charset="0"/>
              <a:cs typeface="Arial" charset="0"/>
            </a:endParaRPr>
          </a:p>
        </p:txBody>
      </p:sp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20663" y="188913"/>
            <a:ext cx="6746875" cy="37957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dirty="0"/>
          </a:p>
        </p:txBody>
      </p:sp>
      <p:sp>
        <p:nvSpPr>
          <p:cNvPr id="43012" name="Slide Number Placeholder 3"/>
          <p:cNvSpPr txBox="1">
            <a:spLocks noGrp="1"/>
          </p:cNvSpPr>
          <p:nvPr/>
        </p:nvSpPr>
        <p:spPr bwMode="auto">
          <a:xfrm>
            <a:off x="5456169" y="6778191"/>
            <a:ext cx="4174782" cy="357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559" tIns="47780" rIns="95559" bIns="47780" anchor="b"/>
          <a:lstStyle/>
          <a:p>
            <a:pPr algn="r"/>
            <a:fld id="{A753C175-2BDD-47F8-934B-DCA181FE5D10}" type="slidenum">
              <a:rPr lang="en-US" altLang="en-US" sz="1200"/>
              <a:pPr algn="r"/>
              <a:t>25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6162411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386823-7D93-41B1-AAEB-40A61A0877D1}" type="slidenum">
              <a:rPr lang="en-CA" smtClean="0"/>
              <a:t>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061502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9C7BDA-CF39-C51A-F7DE-8CA0AD00D7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5775613-DC3A-B479-BA1D-47505124F05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6F6C86F-B207-4F91-611B-5C587CE71A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C34680-F785-29A6-7979-E45530408F7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386823-7D93-41B1-AAEB-40A61A0877D1}" type="slidenum">
              <a:rPr lang="en-CA" smtClean="0"/>
              <a:t>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483359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529A6B-1EF2-CB4A-A570-42CDBDF1D6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C22A2FE-E70C-DD26-4119-23128952718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E729890-D834-CE16-33D0-211721764A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6E7E82-B037-5AF2-FA04-4EC5CEC0EF5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386823-7D93-41B1-AAEB-40A61A0877D1}" type="slidenum">
              <a:rPr lang="en-CA" smtClean="0"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941396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386823-7D93-41B1-AAEB-40A61A0877D1}" type="slidenum">
              <a:rPr lang="en-CA" smtClean="0"/>
              <a:t>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022989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BA803D-CC0F-EA95-205D-263C2D2A74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6E00CC1-986B-5D41-7BC9-40424DF84B0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E6B460A-8CF7-FE2F-B268-4DFB92DEA04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6D32D6-3F3F-B13C-4DD3-81E4150B9D5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386823-7D93-41B1-AAEB-40A61A0877D1}" type="slidenum">
              <a:rPr lang="en-CA" smtClean="0"/>
              <a:t>7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160990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386823-7D93-41B1-AAEB-40A61A0877D1}" type="slidenum">
              <a:rPr lang="en-CA" smtClean="0"/>
              <a:t>8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903103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386823-7D93-41B1-AAEB-40A61A0877D1}" type="slidenum">
              <a:rPr lang="en-CA" smtClean="0"/>
              <a:t>9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24664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FF5B98ED-FCAC-45ED-9FC1-8EAC2650F402}" type="datetimeFigureOut">
              <a:rPr lang="en-CA" smtClean="0"/>
              <a:t>2024-11-14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0F81866F-8705-44D5-B3B4-D426D9B17144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69753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B98ED-FCAC-45ED-9FC1-8EAC2650F402}" type="datetimeFigureOut">
              <a:rPr lang="en-CA" smtClean="0"/>
              <a:t>2024-11-14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1866F-8705-44D5-B3B4-D426D9B17144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43428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B98ED-FCAC-45ED-9FC1-8EAC2650F402}" type="datetimeFigureOut">
              <a:rPr lang="en-CA" smtClean="0"/>
              <a:t>2024-11-14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1866F-8705-44D5-B3B4-D426D9B17144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53897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B98ED-FCAC-45ED-9FC1-8EAC2650F402}" type="datetimeFigureOut">
              <a:rPr lang="en-CA" smtClean="0"/>
              <a:t>2024-11-14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1866F-8705-44D5-B3B4-D426D9B17144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36725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B98ED-FCAC-45ED-9FC1-8EAC2650F402}" type="datetimeFigureOut">
              <a:rPr lang="en-CA" smtClean="0"/>
              <a:t>2024-11-14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1866F-8705-44D5-B3B4-D426D9B17144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5948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B98ED-FCAC-45ED-9FC1-8EAC2650F402}" type="datetimeFigureOut">
              <a:rPr lang="en-CA" smtClean="0"/>
              <a:t>2024-11-14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1866F-8705-44D5-B3B4-D426D9B17144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10153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B98ED-FCAC-45ED-9FC1-8EAC2650F402}" type="datetimeFigureOut">
              <a:rPr lang="en-CA" smtClean="0"/>
              <a:t>2024-11-14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1866F-8705-44D5-B3B4-D426D9B17144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60396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B98ED-FCAC-45ED-9FC1-8EAC2650F402}" type="datetimeFigureOut">
              <a:rPr lang="en-CA" smtClean="0"/>
              <a:t>2024-11-14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1866F-8705-44D5-B3B4-D426D9B17144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0786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B98ED-FCAC-45ED-9FC1-8EAC2650F402}" type="datetimeFigureOut">
              <a:rPr lang="en-CA" smtClean="0"/>
              <a:t>2024-11-14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1866F-8705-44D5-B3B4-D426D9B17144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28853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B98ED-FCAC-45ED-9FC1-8EAC2650F402}" type="datetimeFigureOut">
              <a:rPr lang="en-CA" smtClean="0"/>
              <a:t>2024-11-14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0F81866F-8705-44D5-B3B4-D426D9B17144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8020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FF5B98ED-FCAC-45ED-9FC1-8EAC2650F402}" type="datetimeFigureOut">
              <a:rPr lang="en-CA" smtClean="0"/>
              <a:t>2024-11-14</a:t>
            </a:fld>
            <a:endParaRPr lang="en-CA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0F81866F-8705-44D5-B3B4-D426D9B17144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646673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FF5B98ED-FCAC-45ED-9FC1-8EAC2650F402}" type="datetimeFigureOut">
              <a:rPr lang="en-CA" smtClean="0"/>
              <a:t>2024-11-14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0F81866F-8705-44D5-B3B4-D426D9B17144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87496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team@teamunion.mb.ca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TEAM@teamunion.mb.ca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AD8610E-CDD3-CCBC-1F5C-6B0AEBE10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1441" y="4487508"/>
            <a:ext cx="8085582" cy="989986"/>
          </a:xfrm>
        </p:spPr>
        <p:txBody>
          <a:bodyPr>
            <a:normAutofit/>
          </a:bodyPr>
          <a:lstStyle/>
          <a:p>
            <a:br>
              <a:rPr lang="en-CA" sz="2250" b="1" dirty="0"/>
            </a:br>
            <a:r>
              <a:rPr lang="en-CA" sz="4200" b="1" spc="0" dirty="0">
                <a:solidFill>
                  <a:schemeClr val="accent4">
                    <a:lumMod val="75000"/>
                  </a:schemeClr>
                </a:solidFill>
              </a:rPr>
              <a:t>TEAM-IFPTE Local 161</a:t>
            </a: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BCFD32D2-7154-A1BD-2104-D2C5950664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2"/>
            <a:ext cx="12192000" cy="4628559"/>
          </a:xfrm>
        </p:spPr>
        <p:txBody>
          <a:bodyPr/>
          <a:lstStyle/>
          <a:p>
            <a:endParaRPr lang="en-C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182CE6-2EE3-AF03-0E52-3EB17A6982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51441" y="5422902"/>
            <a:ext cx="6922008" cy="989986"/>
          </a:xfrm>
        </p:spPr>
        <p:txBody>
          <a:bodyPr>
            <a:normAutofit fontScale="92500" lnSpcReduction="10000"/>
          </a:bodyPr>
          <a:lstStyle/>
          <a:p>
            <a:r>
              <a:rPr lang="en-CA" sz="3200" b="1" dirty="0">
                <a:solidFill>
                  <a:schemeClr val="bg1">
                    <a:lumMod val="95000"/>
                  </a:schemeClr>
                </a:solidFill>
              </a:rPr>
              <a:t>Annual General Meeting</a:t>
            </a:r>
          </a:p>
          <a:p>
            <a:r>
              <a:rPr lang="en-CA" sz="2800" b="1" dirty="0">
                <a:solidFill>
                  <a:schemeClr val="bg1">
                    <a:lumMod val="95000"/>
                  </a:schemeClr>
                </a:solidFill>
              </a:rPr>
              <a:t>November 12, 13, 2024</a:t>
            </a:r>
          </a:p>
        </p:txBody>
      </p:sp>
      <p:pic>
        <p:nvPicPr>
          <p:cNvPr id="5" name="Picture 2" descr="TEAM Manitoba">
            <a:extLst>
              <a:ext uri="{FF2B5EF4-FFF2-40B4-BE49-F238E27FC236}">
                <a16:creationId xmlns:a16="http://schemas.microsoft.com/office/drawing/2014/main" id="{B8721ADD-C864-461E-94EE-61B27E7D67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441" y="2060548"/>
            <a:ext cx="5078363" cy="1612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36111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978D1-50CE-4C78-28D8-0F2EEA71BF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1075109"/>
            <a:ext cx="10753725" cy="5249491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1200"/>
              </a:spcBef>
            </a:pPr>
            <a:r>
              <a:rPr lang="en-CA" altLang="en-US" sz="3000" dirty="0">
                <a:solidFill>
                  <a:srgbClr val="0070C0"/>
                </a:solidFill>
              </a:rPr>
              <a:t>     </a:t>
            </a:r>
            <a:r>
              <a:rPr lang="en-CA" altLang="en-US" sz="3900" b="1" dirty="0">
                <a:solidFill>
                  <a:srgbClr val="0070C0"/>
                </a:solidFill>
              </a:rPr>
              <a:t>main issues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Font typeface="Symbol" panose="05050102010706020507" pitchFamily="18" charset="2"/>
              <a:buChar char="-"/>
            </a:pPr>
            <a:endParaRPr lang="en-CA" altLang="en-US" sz="3000" b="1" dirty="0"/>
          </a:p>
          <a:p>
            <a:pPr marL="342000" lvl="1"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  <a:buClr>
                <a:schemeClr val="accent1">
                  <a:lumMod val="75000"/>
                </a:schemeClr>
              </a:buClr>
              <a:buFont typeface="Symbol" panose="05050102010706020507" pitchFamily="18" charset="2"/>
              <a:buChar char="-"/>
            </a:pPr>
            <a:r>
              <a:rPr lang="en-CA" altLang="en-US" sz="3000" dirty="0"/>
              <a:t>allocation/assignment of workloads and unmanageable expectations;  Psychological Health and Safety issues resulting from workloads that are excessive over a prolonged period</a:t>
            </a:r>
          </a:p>
          <a:p>
            <a:pPr marL="342000" lvl="1"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  <a:buClr>
                <a:schemeClr val="accent1">
                  <a:lumMod val="75000"/>
                </a:schemeClr>
              </a:buClr>
              <a:buFont typeface="Symbol" panose="05050102010706020507" pitchFamily="18" charset="2"/>
              <a:buChar char="-"/>
            </a:pPr>
            <a:r>
              <a:rPr lang="en-CA" altLang="en-US" sz="3000" dirty="0"/>
              <a:t>accommodations and requests for flexible work arrangements</a:t>
            </a:r>
          </a:p>
          <a:p>
            <a:pPr marL="342000" lvl="1"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  <a:buClr>
                <a:schemeClr val="accent1">
                  <a:lumMod val="75000"/>
                </a:schemeClr>
              </a:buClr>
              <a:buFont typeface="Symbol" panose="05050102010706020507" pitchFamily="18" charset="2"/>
              <a:buChar char="-"/>
            </a:pPr>
            <a:r>
              <a:rPr lang="en-CA" altLang="en-US" sz="3000" dirty="0"/>
              <a:t>performance assessment and management</a:t>
            </a:r>
          </a:p>
          <a:p>
            <a:pPr marL="342000" lvl="1"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  <a:buClr>
                <a:schemeClr val="accent1">
                  <a:lumMod val="75000"/>
                </a:schemeClr>
              </a:buClr>
              <a:buFont typeface="Symbol" panose="05050102010706020507" pitchFamily="18" charset="2"/>
              <a:buChar char="-"/>
            </a:pPr>
            <a:r>
              <a:rPr lang="en-CA" altLang="en-US" sz="3000" dirty="0"/>
              <a:t>continued business transformation of TEAM’s work with other non-unionized parts of Bell together with a lack of new job opportunities for members</a:t>
            </a:r>
          </a:p>
          <a:p>
            <a:pPr lvl="1"/>
            <a:endParaRPr lang="en-CA" altLang="en-US" sz="3600" b="1" dirty="0"/>
          </a:p>
          <a:p>
            <a:pPr lvl="1"/>
            <a:endParaRPr lang="en-CA" altLang="en-US" sz="3600" b="1" dirty="0"/>
          </a:p>
          <a:p>
            <a:endParaRPr lang="en-CA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1C640F5-DB40-8A42-D582-A84C49872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14993"/>
            <a:ext cx="10772775" cy="128830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CA" sz="5200" b="1" i="1" spc="0" dirty="0"/>
              <a:t>MEMBER ADVOCACY</a:t>
            </a:r>
            <a:endParaRPr lang="en-CA" sz="2400" b="1" i="1" spc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358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978D1-50CE-4C78-28D8-0F2EEA71BF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1076214"/>
            <a:ext cx="11386390" cy="5362686"/>
          </a:xfrm>
        </p:spPr>
        <p:txBody>
          <a:bodyPr>
            <a:normAutofit/>
          </a:bodyPr>
          <a:lstStyle/>
          <a:p>
            <a:pPr marL="4572" lvl="1" indent="0">
              <a:spcBef>
                <a:spcPts val="1200"/>
              </a:spcBef>
              <a:buClr>
                <a:schemeClr val="accent1">
                  <a:lumMod val="75000"/>
                </a:schemeClr>
              </a:buClr>
              <a:buNone/>
            </a:pPr>
            <a:r>
              <a:rPr lang="en-CA" sz="2800" b="1" dirty="0">
                <a:solidFill>
                  <a:srgbClr val="0070C0"/>
                </a:solidFill>
              </a:rPr>
              <a:t>     </a:t>
            </a:r>
            <a:r>
              <a:rPr lang="en-CA" sz="3600" b="1" dirty="0">
                <a:solidFill>
                  <a:srgbClr val="0070C0"/>
                </a:solidFill>
              </a:rPr>
              <a:t>job changes and unmanageable workloads and expectations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None/>
            </a:pPr>
            <a:endParaRPr lang="en-CA" sz="2800" b="1" dirty="0"/>
          </a:p>
          <a:p>
            <a:pPr marL="4572" lvl="1" indent="0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None/>
            </a:pPr>
            <a:r>
              <a:rPr lang="en-CA" sz="3600" dirty="0"/>
              <a:t>process for a job to be reviewed and re-evaluated</a:t>
            </a:r>
            <a:endParaRPr lang="en-CA" sz="1200" dirty="0"/>
          </a:p>
          <a:p>
            <a:pPr marL="4572" lvl="1" indent="0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None/>
            </a:pPr>
            <a:endParaRPr lang="en-CA" sz="1200" dirty="0"/>
          </a:p>
          <a:p>
            <a:pPr marL="342000" lvl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1">
                  <a:lumMod val="75000"/>
                </a:schemeClr>
              </a:buClr>
              <a:buFont typeface="Symbol" panose="05050102010706020507" pitchFamily="18" charset="2"/>
              <a:buChar char="-"/>
            </a:pPr>
            <a:r>
              <a:rPr lang="en-CA" sz="2800" dirty="0"/>
              <a:t>request and review the current job description </a:t>
            </a:r>
          </a:p>
          <a:p>
            <a:pPr marL="342000" lvl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1">
                  <a:lumMod val="75000"/>
                </a:schemeClr>
              </a:buClr>
              <a:buFont typeface="Symbol" panose="05050102010706020507" pitchFamily="18" charset="2"/>
              <a:buChar char="-"/>
            </a:pPr>
            <a:r>
              <a:rPr lang="en-CA" sz="2800" dirty="0"/>
              <a:t>revise job description to reflect current work accountabilities and tasks</a:t>
            </a:r>
          </a:p>
          <a:p>
            <a:pPr marL="342000" lvl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1">
                  <a:lumMod val="75000"/>
                </a:schemeClr>
              </a:buClr>
              <a:buFont typeface="Symbol" panose="05050102010706020507" pitchFamily="18" charset="2"/>
              <a:buChar char="-"/>
            </a:pPr>
            <a:r>
              <a:rPr lang="en-CA" sz="2800" dirty="0"/>
              <a:t>meet with your supervisor/leader to discuss any changes</a:t>
            </a:r>
          </a:p>
          <a:p>
            <a:pPr marL="342000" lvl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1">
                  <a:lumMod val="75000"/>
                </a:schemeClr>
              </a:buClr>
              <a:buFont typeface="Symbol" panose="05050102010706020507" pitchFamily="18" charset="2"/>
              <a:buChar char="-"/>
            </a:pPr>
            <a:r>
              <a:rPr lang="en-CA" sz="2800" dirty="0"/>
              <a:t>TEAM can assist throughout the process</a:t>
            </a:r>
          </a:p>
          <a:p>
            <a:pPr marL="342000" lvl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endParaRPr lang="en-CA" dirty="0"/>
          </a:p>
          <a:p>
            <a:pPr lvl="1"/>
            <a:endParaRPr lang="en-CA" dirty="0"/>
          </a:p>
          <a:p>
            <a:pPr lvl="1"/>
            <a:endParaRPr lang="en-CA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DA8ED4C-8967-2C0C-64FD-059C56821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14993"/>
            <a:ext cx="10772775" cy="128830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CA" sz="5200" b="1" i="1" spc="0" dirty="0"/>
              <a:t>MEMBER ADVOCACY</a:t>
            </a:r>
            <a:endParaRPr lang="en-CA" sz="2400" b="1" i="1" spc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2376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978D1-50CE-4C78-28D8-0F2EEA71BF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1075109"/>
            <a:ext cx="10753725" cy="461660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None/>
            </a:pPr>
            <a:r>
              <a:rPr lang="en-CA" sz="2800" b="1" dirty="0">
                <a:solidFill>
                  <a:srgbClr val="0070C0"/>
                </a:solidFill>
              </a:rPr>
              <a:t>     </a:t>
            </a:r>
            <a:r>
              <a:rPr lang="en-CA" sz="3600" b="1" dirty="0">
                <a:solidFill>
                  <a:srgbClr val="0070C0"/>
                </a:solidFill>
              </a:rPr>
              <a:t>Bell’s accommodation process and Workways policy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Symbol" panose="05050102010706020507" pitchFamily="18" charset="2"/>
              <a:buChar char="-"/>
            </a:pPr>
            <a:endParaRPr lang="en-CA" sz="3000" dirty="0"/>
          </a:p>
          <a:p>
            <a:pPr marL="342000" lvl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1">
                  <a:lumMod val="75000"/>
                </a:schemeClr>
              </a:buClr>
              <a:buFont typeface="Symbol" panose="05050102010706020507" pitchFamily="18" charset="2"/>
              <a:buChar char="-"/>
            </a:pPr>
            <a:r>
              <a:rPr lang="en-CA" sz="2800" dirty="0"/>
              <a:t>Canadian Human Rights Act – duty to accommodate</a:t>
            </a:r>
          </a:p>
          <a:p>
            <a:pPr marL="342000" lvl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1">
                  <a:lumMod val="75000"/>
                </a:schemeClr>
              </a:buClr>
              <a:buFont typeface="Symbol" panose="05050102010706020507" pitchFamily="18" charset="2"/>
              <a:buChar char="-"/>
            </a:pPr>
            <a:r>
              <a:rPr lang="en-CA" sz="2800" dirty="0"/>
              <a:t>Canada Labour Code – flexible work arrangements </a:t>
            </a:r>
          </a:p>
          <a:p>
            <a:pPr marL="342000" lvl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1">
                  <a:lumMod val="75000"/>
                </a:schemeClr>
              </a:buClr>
              <a:buFont typeface="Symbol" panose="05050102010706020507" pitchFamily="18" charset="2"/>
              <a:buChar char="-"/>
            </a:pPr>
            <a:r>
              <a:rPr lang="en-CA" sz="2800" dirty="0"/>
              <a:t>CLC flex work legislation not entirely covered within Workways policy</a:t>
            </a:r>
          </a:p>
          <a:p>
            <a:pPr marL="342000" lvl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1">
                  <a:lumMod val="75000"/>
                </a:schemeClr>
              </a:buClr>
              <a:buFont typeface="Symbol" panose="05050102010706020507" pitchFamily="18" charset="2"/>
              <a:buChar char="-"/>
            </a:pPr>
            <a:r>
              <a:rPr lang="en-CA" sz="2800" dirty="0"/>
              <a:t>TEAM following up on concerns with Bell on the accommodation process for members to follow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3BCEF02-9886-C97A-AF8D-62F988A17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14993"/>
            <a:ext cx="10772775" cy="128830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CA" sz="5200" b="1" i="1" spc="0" dirty="0"/>
              <a:t>MEMBER ADVOCACY</a:t>
            </a:r>
            <a:endParaRPr lang="en-CA" sz="2400" b="1" i="1" spc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9107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978D1-50CE-4C78-28D8-0F2EEA71BF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1076325"/>
            <a:ext cx="10753725" cy="5295900"/>
          </a:xfrm>
        </p:spPr>
        <p:txBody>
          <a:bodyPr>
            <a:normAutofit/>
          </a:bodyPr>
          <a:lstStyle/>
          <a:p>
            <a:pPr marL="4572" lvl="1" indent="0">
              <a:spcBef>
                <a:spcPts val="1200"/>
              </a:spcBef>
              <a:buClr>
                <a:schemeClr val="accent1">
                  <a:lumMod val="75000"/>
                </a:schemeClr>
              </a:buClr>
              <a:buNone/>
            </a:pPr>
            <a:r>
              <a:rPr lang="en-CA" altLang="en-US" sz="2800" b="1" dirty="0">
                <a:solidFill>
                  <a:srgbClr val="0070C0"/>
                </a:solidFill>
                <a:latin typeface="Aptos Light" panose="020B0004020202020204" pitchFamily="34" charset="0"/>
              </a:rPr>
              <a:t>     </a:t>
            </a:r>
            <a:r>
              <a:rPr lang="en-CA" altLang="en-US" sz="3600" b="1" dirty="0">
                <a:solidFill>
                  <a:srgbClr val="0070C0"/>
                </a:solidFill>
              </a:rPr>
              <a:t>performance assessment and management</a:t>
            </a:r>
          </a:p>
          <a:p>
            <a:pPr marL="0" lvl="1" indent="0">
              <a:lnSpc>
                <a:spcPct val="11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None/>
            </a:pPr>
            <a:endParaRPr lang="en-CA" sz="2800" dirty="0"/>
          </a:p>
          <a:p>
            <a:pPr marL="342000" lvl="1" indent="-342000">
              <a:lnSpc>
                <a:spcPct val="11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None/>
            </a:pPr>
            <a:r>
              <a:rPr lang="en-CA" sz="3600" dirty="0"/>
              <a:t>process to challenge PMP based on an AIP reduction</a:t>
            </a:r>
          </a:p>
          <a:p>
            <a:pPr marL="342000" lvl="1" indent="-342000">
              <a:lnSpc>
                <a:spcPct val="11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None/>
            </a:pPr>
            <a:endParaRPr lang="en-CA" sz="1300" dirty="0"/>
          </a:p>
          <a:p>
            <a:pPr marL="342000" lvl="1" indent="-3420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1">
                  <a:lumMod val="75000"/>
                </a:schemeClr>
              </a:buClr>
              <a:buFont typeface="Symbol" panose="05050102010706020507" pitchFamily="18" charset="2"/>
              <a:buChar char="-"/>
            </a:pPr>
            <a:r>
              <a:rPr lang="en-CA" sz="2800" dirty="0"/>
              <a:t>what can we grieve?</a:t>
            </a:r>
          </a:p>
          <a:p>
            <a:pPr marL="342000" lvl="1" indent="-3420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1">
                  <a:lumMod val="75000"/>
                </a:schemeClr>
              </a:buClr>
              <a:buFont typeface="Symbol" panose="05050102010706020507" pitchFamily="18" charset="2"/>
              <a:buChar char="-"/>
            </a:pPr>
            <a:r>
              <a:rPr lang="en-CA" sz="2800" dirty="0"/>
              <a:t>employee participation and opportunity for input- include your comments about what you agree/and or disagree with during the mid-year and year-end review</a:t>
            </a:r>
          </a:p>
          <a:p>
            <a:pPr marL="342000" lvl="1" indent="-3420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1">
                  <a:lumMod val="75000"/>
                </a:schemeClr>
              </a:buClr>
              <a:buFont typeface="Symbol" panose="05050102010706020507" pitchFamily="18" charset="2"/>
              <a:buChar char="-"/>
            </a:pPr>
            <a:r>
              <a:rPr lang="en-CA" sz="2800" dirty="0"/>
              <a:t>clarify what is required to be successful</a:t>
            </a:r>
          </a:p>
          <a:p>
            <a:pPr lvl="1"/>
            <a:endParaRPr lang="en-CA" dirty="0"/>
          </a:p>
          <a:p>
            <a:pPr lvl="1"/>
            <a:endParaRPr lang="en-CA" dirty="0"/>
          </a:p>
          <a:p>
            <a:pPr lvl="1"/>
            <a:endParaRPr lang="en-CA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B5704FD-B24A-80C5-0D29-F234656196E7}"/>
              </a:ext>
            </a:extLst>
          </p:cNvPr>
          <p:cNvSpPr txBox="1">
            <a:spLocks/>
          </p:cNvSpPr>
          <p:nvPr/>
        </p:nvSpPr>
        <p:spPr>
          <a:xfrm>
            <a:off x="657224" y="14993"/>
            <a:ext cx="10772775" cy="12883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CA" sz="5200" b="1" i="1" spc="0" dirty="0"/>
              <a:t>MEMBER ADVOCACY</a:t>
            </a:r>
            <a:endParaRPr lang="en-CA" sz="2400" b="1" i="1" spc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7590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0CFEB0-D288-F205-FD2E-BD671A528C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4" y="1068705"/>
            <a:ext cx="10753725" cy="536067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None/>
            </a:pPr>
            <a:r>
              <a:rPr lang="en-CA" altLang="en-US" sz="2800" b="1" dirty="0">
                <a:solidFill>
                  <a:srgbClr val="0070C0"/>
                </a:solidFill>
              </a:rPr>
              <a:t>     </a:t>
            </a:r>
            <a:r>
              <a:rPr lang="en-CA" altLang="en-US" sz="3600" b="1" dirty="0">
                <a:solidFill>
                  <a:srgbClr val="0070C0"/>
                </a:solidFill>
              </a:rPr>
              <a:t>continued transfer of TEAM work to other parts of Bell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None/>
            </a:pPr>
            <a:r>
              <a:rPr lang="en-CA" altLang="en-US" sz="3600" b="1" dirty="0">
                <a:solidFill>
                  <a:srgbClr val="0070C0"/>
                </a:solidFill>
              </a:rPr>
              <a:t>    and effect upon job opportunities for members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None/>
            </a:pPr>
            <a:endParaRPr lang="en-CA" sz="2800" b="1" dirty="0">
              <a:solidFill>
                <a:srgbClr val="0070C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None/>
            </a:pPr>
            <a:endParaRPr lang="en-CA" sz="2800" b="1" dirty="0">
              <a:solidFill>
                <a:srgbClr val="0070C0"/>
              </a:solidFill>
            </a:endParaRPr>
          </a:p>
          <a:p>
            <a:pPr marL="342000" lvl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1">
                  <a:lumMod val="75000"/>
                </a:schemeClr>
              </a:buClr>
              <a:buFont typeface="Symbol" panose="05050102010706020507" pitchFamily="18" charset="2"/>
              <a:buChar char="-"/>
            </a:pPr>
            <a:r>
              <a:rPr lang="en-CA" sz="2800" dirty="0"/>
              <a:t>need to track where work goes when TEAM members leave</a:t>
            </a:r>
          </a:p>
          <a:p>
            <a:pPr marL="342000" lvl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1">
                  <a:lumMod val="75000"/>
                </a:schemeClr>
              </a:buClr>
              <a:buFont typeface="Symbol" panose="05050102010706020507" pitchFamily="18" charset="2"/>
              <a:buChar char="-"/>
            </a:pPr>
            <a:r>
              <a:rPr lang="en-CA" sz="2800" dirty="0"/>
              <a:t>there needs to be more opportunities for TEAM members to compete on Bell jobs</a:t>
            </a:r>
          </a:p>
          <a:p>
            <a:pPr marL="342000" lvl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1">
                  <a:lumMod val="75000"/>
                </a:schemeClr>
              </a:buClr>
              <a:buFont typeface="Symbol" panose="05050102010706020507" pitchFamily="18" charset="2"/>
              <a:buChar char="-"/>
            </a:pPr>
            <a:r>
              <a:rPr lang="en-CA" sz="2800" dirty="0"/>
              <a:t>need to track TEAM work alignment with similar Bell Canada work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6DCBDA5-182E-BF82-1DE0-E8F4951E3CC3}"/>
              </a:ext>
            </a:extLst>
          </p:cNvPr>
          <p:cNvSpPr txBox="1">
            <a:spLocks/>
          </p:cNvSpPr>
          <p:nvPr/>
        </p:nvSpPr>
        <p:spPr>
          <a:xfrm>
            <a:off x="657224" y="14993"/>
            <a:ext cx="10772775" cy="12883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CA" sz="5200" b="1" i="1" spc="0" dirty="0"/>
              <a:t>MEMBER ADVOCACY</a:t>
            </a:r>
            <a:endParaRPr lang="en-CA" sz="2400" b="1" i="1" spc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0434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2EB1E-00B3-7115-0BA3-6C173D293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4" y="1077670"/>
            <a:ext cx="10753725" cy="530408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None/>
            </a:pPr>
            <a:r>
              <a:rPr lang="en-CA" sz="2800" b="1" dirty="0">
                <a:solidFill>
                  <a:srgbClr val="0070C0"/>
                </a:solidFill>
              </a:rPr>
              <a:t>     </a:t>
            </a:r>
            <a:r>
              <a:rPr lang="en-CA" sz="3600" b="1" dirty="0">
                <a:solidFill>
                  <a:srgbClr val="0070C0"/>
                </a:solidFill>
              </a:rPr>
              <a:t>contractors performing TEAM work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None/>
            </a:pPr>
            <a:endParaRPr lang="en-CA" sz="4500" b="1" dirty="0">
              <a:solidFill>
                <a:srgbClr val="0070C0"/>
              </a:solidFill>
            </a:endParaRPr>
          </a:p>
          <a:p>
            <a:pPr lvl="1">
              <a:lnSpc>
                <a:spcPct val="10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Symbol" panose="05050102010706020507" pitchFamily="18" charset="2"/>
              <a:buChar char="-"/>
            </a:pPr>
            <a:r>
              <a:rPr lang="en-CA" sz="2800" dirty="0"/>
              <a:t>contracting-in vs. contracting-out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Symbol" panose="05050102010706020507" pitchFamily="18" charset="2"/>
              <a:buChar char="-"/>
            </a:pPr>
            <a:r>
              <a:rPr lang="en-CA" sz="2800" dirty="0"/>
              <a:t>Bell must report monthly and pay dues-in-lieu for contracted-in resources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Symbol" panose="05050102010706020507" pitchFamily="18" charset="2"/>
              <a:buChar char="-"/>
            </a:pPr>
            <a:r>
              <a:rPr lang="en-CA" sz="2800" dirty="0"/>
              <a:t>no requirement for Bell to advise TEAM of work that it contracts out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Symbol" panose="05050102010706020507" pitchFamily="18" charset="2"/>
              <a:buChar char="-"/>
            </a:pPr>
            <a:r>
              <a:rPr lang="en-CA" sz="2800" dirty="0"/>
              <a:t>we need your help in ensuring Bell categorizes and reports contracted-in resources appropriately</a:t>
            </a:r>
          </a:p>
          <a:p>
            <a:pPr lvl="5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CA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12D556C-58E5-AB4D-107C-2E0F46641D0C}"/>
              </a:ext>
            </a:extLst>
          </p:cNvPr>
          <p:cNvSpPr txBox="1">
            <a:spLocks/>
          </p:cNvSpPr>
          <p:nvPr/>
        </p:nvSpPr>
        <p:spPr>
          <a:xfrm>
            <a:off x="657224" y="14993"/>
            <a:ext cx="10772775" cy="12883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CA" sz="5200" b="1" i="1" spc="0" dirty="0"/>
              <a:t>MEMBER ADVOCACY</a:t>
            </a:r>
            <a:endParaRPr lang="en-CA" sz="2400" b="1" i="1" spc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8446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73FAA-5C80-42AB-A0D2-A379FE404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0137" y="499533"/>
            <a:ext cx="6235945" cy="1658198"/>
          </a:xfrm>
        </p:spPr>
        <p:txBody>
          <a:bodyPr>
            <a:normAutofit/>
          </a:bodyPr>
          <a:lstStyle/>
          <a:p>
            <a:pPr>
              <a:lnSpc>
                <a:spcPct val="75000"/>
              </a:lnSpc>
            </a:pPr>
            <a:r>
              <a:rPr lang="en-US" altLang="en-US" sz="5200" b="1" i="1" spc="0" dirty="0"/>
              <a:t>NEGOTIATIONS</a:t>
            </a:r>
            <a:br>
              <a:rPr lang="en-US" altLang="en-US" b="1" kern="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altLang="en-US" b="1" kern="0" dirty="0">
                <a:solidFill>
                  <a:schemeClr val="accent2">
                    <a:lumMod val="75000"/>
                  </a:schemeClr>
                </a:solidFill>
              </a:rPr>
              <a:t>     </a:t>
            </a:r>
            <a:r>
              <a:rPr lang="en-US" altLang="en-US" sz="3600" b="1" kern="0" spc="0" dirty="0">
                <a:solidFill>
                  <a:srgbClr val="0070C0"/>
                </a:solidFill>
              </a:rPr>
              <a:t>d</a:t>
            </a:r>
            <a:r>
              <a:rPr lang="en-US" altLang="en-US" sz="3600" b="1" spc="0" dirty="0">
                <a:solidFill>
                  <a:srgbClr val="0070C0"/>
                </a:solidFill>
              </a:rPr>
              <a:t>efining TEAM</a:t>
            </a:r>
            <a:endParaRPr lang="en-CA" sz="3600" b="1" spc="0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2865AC-1D59-45C1-8B1E-F170EAFFCC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6960" y="2631393"/>
            <a:ext cx="7543801" cy="4023360"/>
          </a:xfrm>
        </p:spPr>
        <p:txBody>
          <a:bodyPr/>
          <a:lstStyle/>
          <a:p>
            <a:pPr marL="560888" lvl="1" indent="-268288" algn="just">
              <a:lnSpc>
                <a:spcPct val="10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CA" dirty="0"/>
              <a:t>update certification </a:t>
            </a:r>
          </a:p>
          <a:p>
            <a:pPr marL="560888" lvl="1" indent="-268288" algn="just">
              <a:lnSpc>
                <a:spcPct val="10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CA" dirty="0"/>
              <a:t>wage parity</a:t>
            </a:r>
          </a:p>
          <a:p>
            <a:pPr marL="560888" lvl="1" indent="-268288" algn="just">
              <a:lnSpc>
                <a:spcPct val="10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CA" dirty="0"/>
              <a:t>flexible work improvements</a:t>
            </a:r>
          </a:p>
          <a:p>
            <a:pPr marL="560888" lvl="1" indent="-268288" algn="just">
              <a:lnSpc>
                <a:spcPct val="10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CA" dirty="0"/>
              <a:t>job security &amp; opportunity</a:t>
            </a:r>
          </a:p>
          <a:p>
            <a:pPr marL="560888" lvl="1" indent="-268288" algn="just">
              <a:lnSpc>
                <a:spcPct val="10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CA" dirty="0"/>
              <a:t>other topics</a:t>
            </a:r>
          </a:p>
          <a:p>
            <a:pPr marL="560888" lvl="1" indent="-268288" algn="just">
              <a:lnSpc>
                <a:spcPct val="10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CA" dirty="0"/>
              <a:t>no concessions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n-CA" dirty="0">
              <a:solidFill>
                <a:srgbClr val="0070C0"/>
              </a:solidFill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en-CA" dirty="0">
              <a:solidFill>
                <a:srgbClr val="0070C0"/>
              </a:solidFill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en-CA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7626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82D809-267E-43AC-8930-8D234F2E7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506980"/>
            <a:ext cx="10753725" cy="3766185"/>
          </a:xfrm>
        </p:spPr>
        <p:txBody>
          <a:bodyPr>
            <a:normAutofit/>
          </a:bodyPr>
          <a:lstStyle/>
          <a:p>
            <a:pPr marL="560888" lvl="1" indent="-268288" algn="just">
              <a:lnSpc>
                <a:spcPct val="10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CA" altLang="en-US" dirty="0"/>
              <a:t>annual general wage increases that keep pace with equivalent professionals within and outside of Bell Canada</a:t>
            </a:r>
          </a:p>
          <a:p>
            <a:pPr marL="560888" lvl="1" indent="-268288" algn="just">
              <a:lnSpc>
                <a:spcPct val="10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CA" altLang="en-US" dirty="0"/>
              <a:t>retroactive payment to address the affordability crisis during the term of the last collective agreement</a:t>
            </a:r>
          </a:p>
          <a:p>
            <a:pPr marL="560888" lvl="1" indent="-268288" algn="just">
              <a:lnSpc>
                <a:spcPct val="10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CA" altLang="en-US" dirty="0"/>
              <a:t>remove quotas for AIP </a:t>
            </a:r>
          </a:p>
          <a:p>
            <a:pPr marL="560888" lvl="1" indent="-268288" algn="just">
              <a:lnSpc>
                <a:spcPct val="10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CA" altLang="en-US" dirty="0"/>
              <a:t>adjust pay scales to reflect current makeup of TEAM members</a:t>
            </a:r>
          </a:p>
          <a:p>
            <a:pPr marL="560888" lvl="1" indent="-268288" algn="just">
              <a:lnSpc>
                <a:spcPct val="10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CA" altLang="en-US" dirty="0"/>
              <a:t>eight hours pay for eight hours work for managers of craft employees</a:t>
            </a:r>
          </a:p>
          <a:p>
            <a:pPr marL="658351" lvl="3" indent="0" algn="just">
              <a:lnSpc>
                <a:spcPct val="10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None/>
              <a:defRPr/>
            </a:pPr>
            <a:endParaRPr lang="en-CA" altLang="en-US" sz="2000" dirty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endParaRPr lang="en-CA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0829B4B-FF89-B2B6-42DA-51F50F56C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0137" y="499533"/>
            <a:ext cx="6235945" cy="1658198"/>
          </a:xfrm>
        </p:spPr>
        <p:txBody>
          <a:bodyPr>
            <a:normAutofit/>
          </a:bodyPr>
          <a:lstStyle/>
          <a:p>
            <a:pPr>
              <a:lnSpc>
                <a:spcPct val="75000"/>
              </a:lnSpc>
            </a:pPr>
            <a:r>
              <a:rPr lang="en-US" altLang="en-US" sz="5200" b="1" i="1" spc="0" dirty="0"/>
              <a:t>NEGOTIATIONS</a:t>
            </a:r>
            <a:br>
              <a:rPr lang="en-US" altLang="en-US" b="1" kern="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altLang="en-US" b="1" kern="0" dirty="0">
                <a:solidFill>
                  <a:schemeClr val="accent2">
                    <a:lumMod val="75000"/>
                  </a:schemeClr>
                </a:solidFill>
              </a:rPr>
              <a:t>     </a:t>
            </a:r>
            <a:r>
              <a:rPr lang="en-US" altLang="en-US" sz="3600" b="1" kern="0" spc="0" dirty="0">
                <a:solidFill>
                  <a:srgbClr val="0070C0"/>
                </a:solidFill>
              </a:rPr>
              <a:t>wage parity</a:t>
            </a:r>
            <a:endParaRPr lang="en-CA" sz="3600" b="1" spc="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9209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8791F42-AB73-4B7F-A7DB-F508A2FE1547}"/>
              </a:ext>
            </a:extLst>
          </p:cNvPr>
          <p:cNvSpPr txBox="1">
            <a:spLocks noChangeArrowheads="1"/>
          </p:cNvSpPr>
          <p:nvPr/>
        </p:nvSpPr>
        <p:spPr>
          <a:xfrm>
            <a:off x="2335671" y="1952978"/>
            <a:ext cx="7530738" cy="433025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38" indent="-91438" algn="l" defTabSz="914378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38" indent="-182876" algn="l" defTabSz="914378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14" indent="-182876" algn="l" defTabSz="914378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789" indent="-182876" algn="l" defTabSz="914378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65" indent="-182876" algn="l" defTabSz="914378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99973" indent="-228594" algn="l" defTabSz="914378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99968" indent="-228594" algn="l" defTabSz="914378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499963" indent="-228594" algn="l" defTabSz="914378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699958" indent="-228594" algn="l" defTabSz="914378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268288">
              <a:lnSpc>
                <a:spcPct val="10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en-CA" altLang="en-US" sz="2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5AF51D0C-2CD6-49FB-A1B6-6EF03B5DA376}"/>
              </a:ext>
            </a:extLst>
          </p:cNvPr>
          <p:cNvSpPr txBox="1">
            <a:spLocks noChangeArrowheads="1"/>
          </p:cNvSpPr>
          <p:nvPr/>
        </p:nvSpPr>
        <p:spPr>
          <a:xfrm>
            <a:off x="2360022" y="2584937"/>
            <a:ext cx="7530738" cy="368700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38" indent="-91438" algn="l" defTabSz="914378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38" indent="-182876" algn="l" defTabSz="914378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14" indent="-182876" algn="l" defTabSz="914378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789" indent="-182876" algn="l" defTabSz="914378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65" indent="-182876" algn="l" defTabSz="914378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99973" indent="-228594" algn="l" defTabSz="914378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99968" indent="-228594" algn="l" defTabSz="914378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499963" indent="-228594" algn="l" defTabSz="914378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699958" indent="-228594" algn="l" defTabSz="914378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60888" lvl="1" indent="-268288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CA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annual compensation for employees for home office expenditures</a:t>
            </a:r>
          </a:p>
          <a:p>
            <a:pPr marL="560888" lvl="1" indent="-268288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CA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parking and mileage expenses for employees when required to attend at the office</a:t>
            </a:r>
          </a:p>
          <a:p>
            <a:pPr marL="560888" lvl="1" indent="-268288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CA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ability to grieve Bell Workways profile designation</a:t>
            </a:r>
          </a:p>
          <a:p>
            <a:pPr marL="560888" lvl="1" indent="-268288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CA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flexibility for in-office employees, for example, a compressed work week</a:t>
            </a:r>
          </a:p>
          <a:p>
            <a:pPr marL="560888" lvl="1" indent="-268288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en-CA" altLang="en-US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13A07BB-67B7-6790-AB90-86758A64B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0137" y="499533"/>
            <a:ext cx="6235945" cy="1658198"/>
          </a:xfrm>
        </p:spPr>
        <p:txBody>
          <a:bodyPr>
            <a:normAutofit/>
          </a:bodyPr>
          <a:lstStyle/>
          <a:p>
            <a:pPr>
              <a:lnSpc>
                <a:spcPct val="75000"/>
              </a:lnSpc>
            </a:pPr>
            <a:r>
              <a:rPr lang="en-US" altLang="en-US" sz="5200" b="1" i="1" spc="0" dirty="0"/>
              <a:t>NEGOTIATIONS</a:t>
            </a:r>
            <a:br>
              <a:rPr lang="en-US" altLang="en-US" b="1" kern="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altLang="en-US" b="1" kern="0" dirty="0">
                <a:solidFill>
                  <a:schemeClr val="accent2">
                    <a:lumMod val="75000"/>
                  </a:schemeClr>
                </a:solidFill>
              </a:rPr>
              <a:t>     </a:t>
            </a:r>
            <a:r>
              <a:rPr lang="en-US" altLang="en-US" sz="3600" b="1" kern="0" spc="0" dirty="0">
                <a:solidFill>
                  <a:srgbClr val="0070C0"/>
                </a:solidFill>
              </a:rPr>
              <a:t>flexible work improvements</a:t>
            </a:r>
            <a:endParaRPr lang="en-CA" sz="3600" b="1" spc="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9738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8791F42-AB73-4B7F-A7DB-F508A2FE1547}"/>
              </a:ext>
            </a:extLst>
          </p:cNvPr>
          <p:cNvSpPr txBox="1">
            <a:spLocks noChangeArrowheads="1"/>
          </p:cNvSpPr>
          <p:nvPr/>
        </p:nvSpPr>
        <p:spPr>
          <a:xfrm>
            <a:off x="2335671" y="1952978"/>
            <a:ext cx="7530738" cy="433025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38" indent="-91438" algn="l" defTabSz="914378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38" indent="-182876" algn="l" defTabSz="914378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14" indent="-182876" algn="l" defTabSz="914378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789" indent="-182876" algn="l" defTabSz="914378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65" indent="-182876" algn="l" defTabSz="914378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99973" indent="-228594" algn="l" defTabSz="914378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99968" indent="-228594" algn="l" defTabSz="914378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499963" indent="-228594" algn="l" defTabSz="914378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699958" indent="-228594" algn="l" defTabSz="914378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268288">
              <a:lnSpc>
                <a:spcPct val="10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en-CA" altLang="en-US" sz="2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5AF51D0C-2CD6-49FB-A1B6-6EF03B5DA376}"/>
              </a:ext>
            </a:extLst>
          </p:cNvPr>
          <p:cNvSpPr txBox="1">
            <a:spLocks noChangeArrowheads="1"/>
          </p:cNvSpPr>
          <p:nvPr/>
        </p:nvSpPr>
        <p:spPr>
          <a:xfrm>
            <a:off x="2360022" y="2205464"/>
            <a:ext cx="7530738" cy="393157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38" indent="-91438" algn="l" defTabSz="914378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38" indent="-182876" algn="l" defTabSz="914378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14" indent="-182876" algn="l" defTabSz="914378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789" indent="-182876" algn="l" defTabSz="914378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65" indent="-182876" algn="l" defTabSz="914378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99973" indent="-228594" algn="l" defTabSz="914378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99968" indent="-228594" algn="l" defTabSz="914378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499963" indent="-228594" algn="l" defTabSz="914378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699958" indent="-228594" algn="l" defTabSz="914378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60888" lvl="1" indent="-268288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CA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increase VRTIP and severance entitlements</a:t>
            </a:r>
          </a:p>
          <a:p>
            <a:pPr marL="560888" lvl="1" indent="-268288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CA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amend self-identified VRTIP procedure and incentives</a:t>
            </a:r>
          </a:p>
          <a:p>
            <a:pPr marL="560888" lvl="1" indent="-268288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CA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expand recall rights </a:t>
            </a:r>
          </a:p>
          <a:p>
            <a:pPr marL="560888" lvl="1" indent="-268288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CA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transparency in evaluation processes </a:t>
            </a:r>
          </a:p>
          <a:p>
            <a:pPr marL="560888" lvl="1" indent="-268288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CA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transfer employees selected for layoff or on recall to vacant positions for which they are qualified</a:t>
            </a:r>
          </a:p>
          <a:p>
            <a:pPr marL="560888" lvl="1" indent="-268288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CA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re-evaluate Contracting-in LOU</a:t>
            </a:r>
          </a:p>
          <a:p>
            <a:pPr marL="292600" lvl="1" indent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  <a:defRPr/>
            </a:pPr>
            <a:endParaRPr lang="en-CA" altLang="en-US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77A3969-11DD-11F8-AEC7-4AF489ACF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0137" y="499533"/>
            <a:ext cx="6235945" cy="1658198"/>
          </a:xfrm>
        </p:spPr>
        <p:txBody>
          <a:bodyPr>
            <a:normAutofit/>
          </a:bodyPr>
          <a:lstStyle/>
          <a:p>
            <a:pPr>
              <a:lnSpc>
                <a:spcPct val="75000"/>
              </a:lnSpc>
            </a:pPr>
            <a:r>
              <a:rPr lang="en-US" altLang="en-US" sz="5200" b="1" i="1" spc="0" dirty="0"/>
              <a:t>NEGOTIATIONS</a:t>
            </a:r>
            <a:br>
              <a:rPr lang="en-US" altLang="en-US" b="1" kern="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altLang="en-US" b="1" kern="0" dirty="0">
                <a:solidFill>
                  <a:schemeClr val="accent2">
                    <a:lumMod val="75000"/>
                  </a:schemeClr>
                </a:solidFill>
              </a:rPr>
              <a:t>     </a:t>
            </a:r>
            <a:r>
              <a:rPr lang="en-US" altLang="en-US" sz="3600" b="1" kern="0" spc="0" dirty="0">
                <a:solidFill>
                  <a:srgbClr val="0070C0"/>
                </a:solidFill>
              </a:rPr>
              <a:t>job security &amp; opportunity</a:t>
            </a:r>
            <a:endParaRPr lang="en-CA" sz="3600" b="1" spc="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689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7AE1C-6AF4-4C73-060C-29BD84F5E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359763"/>
            <a:ext cx="10772775" cy="959371"/>
          </a:xfrm>
        </p:spPr>
        <p:txBody>
          <a:bodyPr>
            <a:normAutofit/>
          </a:bodyPr>
          <a:lstStyle/>
          <a:p>
            <a:r>
              <a:rPr lang="en-CA" sz="5200" b="1" i="1" spc="0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C2FCFB-B916-E55A-6CA1-B1B04B843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1319134"/>
            <a:ext cx="10753725" cy="5306518"/>
          </a:xfrm>
        </p:spPr>
        <p:txBody>
          <a:bodyPr>
            <a:normAutofit fontScale="85000" lnSpcReduction="20000"/>
          </a:bodyPr>
          <a:lstStyle/>
          <a:p>
            <a:pPr lvl="1" indent="-54000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Font typeface="Symbol" panose="05050102010706020507" pitchFamily="18" charset="2"/>
              <a:buChar char=""/>
            </a:pPr>
            <a:r>
              <a:rPr lang="en-CA" sz="3800" dirty="0"/>
              <a:t>welcome</a:t>
            </a:r>
          </a:p>
          <a:p>
            <a:pPr lvl="1" indent="-54000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Font typeface="Symbol" panose="05050102010706020507" pitchFamily="18" charset="2"/>
              <a:buChar char=""/>
            </a:pPr>
            <a:r>
              <a:rPr lang="en-CA" sz="3800" dirty="0"/>
              <a:t>president’s report</a:t>
            </a:r>
          </a:p>
          <a:p>
            <a:pPr lvl="1" indent="-54000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Font typeface="Symbol" panose="05050102010706020507" pitchFamily="18" charset="2"/>
              <a:buChar char="-"/>
            </a:pPr>
            <a:r>
              <a:rPr lang="en-CA" sz="3800" dirty="0"/>
              <a:t>greetings from the IFPTE</a:t>
            </a:r>
          </a:p>
          <a:p>
            <a:pPr lvl="1" indent="-54000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Font typeface="Symbol" panose="05050102010706020507" pitchFamily="18" charset="2"/>
              <a:buChar char="-"/>
            </a:pPr>
            <a:r>
              <a:rPr lang="en-CA" sz="3800" dirty="0"/>
              <a:t>financial report</a:t>
            </a:r>
          </a:p>
          <a:p>
            <a:pPr lvl="1" indent="-54000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Font typeface="Symbol" panose="05050102010706020507" pitchFamily="18" charset="2"/>
              <a:buChar char="-"/>
            </a:pPr>
            <a:r>
              <a:rPr lang="en-CA" sz="3800" dirty="0"/>
              <a:t>member advocacy</a:t>
            </a:r>
          </a:p>
          <a:p>
            <a:pPr lvl="1" indent="-54000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Font typeface="Symbol" panose="05050102010706020507" pitchFamily="18" charset="2"/>
              <a:buChar char="-"/>
            </a:pPr>
            <a:r>
              <a:rPr lang="en-CA" sz="3800" dirty="0"/>
              <a:t>negotiating the 2025 collective agreement</a:t>
            </a:r>
          </a:p>
          <a:p>
            <a:pPr lvl="1" indent="-54000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Font typeface="Symbol" panose="05050102010706020507" pitchFamily="18" charset="2"/>
              <a:buChar char="-"/>
            </a:pPr>
            <a:r>
              <a:rPr lang="en-CA" sz="3800" dirty="0"/>
              <a:t>looking ahead</a:t>
            </a:r>
          </a:p>
          <a:p>
            <a:pPr lvl="1" indent="-54000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Font typeface="Symbol" panose="05050102010706020507" pitchFamily="18" charset="2"/>
              <a:buChar char="-"/>
            </a:pPr>
            <a:r>
              <a:rPr lang="en-CA" sz="3800" dirty="0"/>
              <a:t>Q&amp;A</a:t>
            </a:r>
          </a:p>
          <a:p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6120273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8791F42-AB73-4B7F-A7DB-F508A2FE1547}"/>
              </a:ext>
            </a:extLst>
          </p:cNvPr>
          <p:cNvSpPr txBox="1">
            <a:spLocks noChangeArrowheads="1"/>
          </p:cNvSpPr>
          <p:nvPr/>
        </p:nvSpPr>
        <p:spPr>
          <a:xfrm>
            <a:off x="2335671" y="1952978"/>
            <a:ext cx="7530738" cy="433025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38" indent="-91438" algn="l" defTabSz="914378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38" indent="-182876" algn="l" defTabSz="914378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14" indent="-182876" algn="l" defTabSz="914378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789" indent="-182876" algn="l" defTabSz="914378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65" indent="-182876" algn="l" defTabSz="914378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99973" indent="-228594" algn="l" defTabSz="914378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99968" indent="-228594" algn="l" defTabSz="914378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499963" indent="-228594" algn="l" defTabSz="914378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699958" indent="-228594" algn="l" defTabSz="914378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268288">
              <a:lnSpc>
                <a:spcPct val="10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en-CA" altLang="en-US" sz="2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5AF51D0C-2CD6-49FB-A1B6-6EF03B5DA376}"/>
              </a:ext>
            </a:extLst>
          </p:cNvPr>
          <p:cNvSpPr txBox="1">
            <a:spLocks noChangeArrowheads="1"/>
          </p:cNvSpPr>
          <p:nvPr/>
        </p:nvSpPr>
        <p:spPr>
          <a:xfrm>
            <a:off x="2360021" y="1941688"/>
            <a:ext cx="7965079" cy="4629705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38" indent="-91438" algn="l" defTabSz="914378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38" indent="-182876" algn="l" defTabSz="914378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14" indent="-182876" algn="l" defTabSz="914378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789" indent="-182876" algn="l" defTabSz="914378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65" indent="-182876" algn="l" defTabSz="914378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99973" indent="-228594" algn="l" defTabSz="914378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99968" indent="-228594" algn="l" defTabSz="914378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499963" indent="-228594" algn="l" defTabSz="914378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699958" indent="-228594" algn="l" defTabSz="914378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60888" lvl="1" indent="-268288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CA" altLang="en-US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terminate the National Work LOU</a:t>
            </a:r>
          </a:p>
          <a:p>
            <a:pPr marL="560888" lvl="1" indent="-268288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CA" altLang="en-US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notice to TEAM of change in job titles and/ or description</a:t>
            </a:r>
          </a:p>
          <a:p>
            <a:pPr marL="560888" lvl="1" indent="-268288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CA" altLang="en-US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proportionality for arbitration, including mandatory mediation </a:t>
            </a:r>
          </a:p>
          <a:p>
            <a:pPr marL="560888" lvl="1" indent="-268288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CA" altLang="en-US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commit to current and accurate job descriptions that align with equivalent Bell positions outside of Manitoba</a:t>
            </a:r>
          </a:p>
          <a:p>
            <a:pPr marL="560888" lvl="1" indent="-268288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CA" altLang="en-US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incorporate Defined Contribution Pension Plan provisions and governance into agreement</a:t>
            </a:r>
          </a:p>
          <a:p>
            <a:pPr marL="560888" lvl="1" indent="-268288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CA" altLang="en-US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match any language improvements achieved by other bargaining units at Bell </a:t>
            </a:r>
          </a:p>
          <a:p>
            <a:pPr marL="560888" lvl="1" indent="-268288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CA" altLang="en-US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align with improvements in Canada Labour Code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4BB3E8A-E0C8-4608-896F-BB44C6652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0137" y="499533"/>
            <a:ext cx="6235945" cy="1658198"/>
          </a:xfrm>
        </p:spPr>
        <p:txBody>
          <a:bodyPr>
            <a:normAutofit/>
          </a:bodyPr>
          <a:lstStyle/>
          <a:p>
            <a:pPr>
              <a:lnSpc>
                <a:spcPct val="75000"/>
              </a:lnSpc>
            </a:pPr>
            <a:r>
              <a:rPr lang="en-US" altLang="en-US" sz="5200" b="1" i="1" spc="0" dirty="0"/>
              <a:t>NEGOTIATIONS</a:t>
            </a:r>
            <a:br>
              <a:rPr lang="en-US" altLang="en-US" b="1" kern="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altLang="en-US" b="1" kern="0" dirty="0">
                <a:solidFill>
                  <a:schemeClr val="accent2">
                    <a:lumMod val="75000"/>
                  </a:schemeClr>
                </a:solidFill>
              </a:rPr>
              <a:t>     </a:t>
            </a:r>
            <a:r>
              <a:rPr lang="en-US" altLang="en-US" sz="3600" b="1" kern="0" spc="0" dirty="0">
                <a:solidFill>
                  <a:srgbClr val="0070C0"/>
                </a:solidFill>
              </a:rPr>
              <a:t>other topics</a:t>
            </a:r>
            <a:endParaRPr lang="en-CA" sz="3600" b="1" spc="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7396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1152FB-AF16-44C8-A32C-4F87DD5376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4" y="2287905"/>
            <a:ext cx="10753725" cy="3766185"/>
          </a:xfrm>
        </p:spPr>
        <p:txBody>
          <a:bodyPr>
            <a:normAutofit/>
          </a:bodyPr>
          <a:lstStyle/>
          <a:p>
            <a:pPr marL="292600" lvl="1" indent="0" algn="just">
              <a:lnSpc>
                <a:spcPct val="11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en-CA" dirty="0"/>
              <a:t>no reduction in any component of compensation, including:</a:t>
            </a:r>
          </a:p>
          <a:p>
            <a:pPr marL="926639" lvl="3" indent="-268288" algn="just">
              <a:lnSpc>
                <a:spcPct val="11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CA" sz="2400" dirty="0"/>
              <a:t>vacation entitlements</a:t>
            </a:r>
          </a:p>
          <a:p>
            <a:pPr marL="926639" lvl="3" indent="-268288" algn="just">
              <a:lnSpc>
                <a:spcPct val="11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CA" sz="2400" dirty="0"/>
              <a:t>sick leave benefits</a:t>
            </a:r>
          </a:p>
          <a:p>
            <a:pPr marL="926639" lvl="3" indent="-268288" algn="just">
              <a:lnSpc>
                <a:spcPct val="11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CA" sz="2400" dirty="0"/>
              <a:t>PLDs</a:t>
            </a:r>
          </a:p>
          <a:p>
            <a:pPr marL="926639" lvl="3" indent="-268288" algn="just">
              <a:lnSpc>
                <a:spcPct val="11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CA" sz="2400" dirty="0"/>
              <a:t>OT provisions</a:t>
            </a:r>
          </a:p>
          <a:p>
            <a:pPr marL="926639" lvl="3" indent="-268288" algn="just">
              <a:lnSpc>
                <a:spcPct val="11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CA" sz="2400" dirty="0"/>
              <a:t>shift differentials</a:t>
            </a:r>
          </a:p>
          <a:p>
            <a:pPr lvl="1" algn="just">
              <a:buFont typeface="Wingdings" panose="05000000000000000000" pitchFamily="2" charset="2"/>
              <a:buChar char="§"/>
            </a:pPr>
            <a:endParaRPr lang="en-CA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F6F890D-C51B-AAFB-A1F6-EC5B9F974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0137" y="499533"/>
            <a:ext cx="6235945" cy="1658198"/>
          </a:xfrm>
        </p:spPr>
        <p:txBody>
          <a:bodyPr>
            <a:normAutofit/>
          </a:bodyPr>
          <a:lstStyle/>
          <a:p>
            <a:pPr>
              <a:lnSpc>
                <a:spcPct val="75000"/>
              </a:lnSpc>
            </a:pPr>
            <a:r>
              <a:rPr lang="en-US" altLang="en-US" sz="5200" b="1" i="1" spc="0" dirty="0"/>
              <a:t>NEGOTIATIONS</a:t>
            </a:r>
            <a:br>
              <a:rPr lang="en-US" altLang="en-US" b="1" kern="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altLang="en-US" b="1" kern="0" dirty="0">
                <a:solidFill>
                  <a:schemeClr val="accent2">
                    <a:lumMod val="75000"/>
                  </a:schemeClr>
                </a:solidFill>
              </a:rPr>
              <a:t>     </a:t>
            </a:r>
            <a:r>
              <a:rPr lang="en-US" altLang="en-US" sz="3600" b="1" kern="0" spc="0" dirty="0">
                <a:solidFill>
                  <a:srgbClr val="0070C0"/>
                </a:solidFill>
              </a:rPr>
              <a:t>no concessions</a:t>
            </a:r>
            <a:endParaRPr lang="en-CA" sz="3600" b="1" spc="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3670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A7E5A5-802E-8D25-CA46-B0DB61FCB4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79B952-B1F9-4BC5-81A3-748183F20E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4" y="1439798"/>
            <a:ext cx="10753725" cy="4521388"/>
          </a:xfrm>
        </p:spPr>
        <p:txBody>
          <a:bodyPr>
            <a:noAutofit/>
          </a:bodyPr>
          <a:lstStyle/>
          <a:p>
            <a:pPr lvl="1" indent="-5400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1">
                  <a:lumMod val="75000"/>
                </a:schemeClr>
              </a:buClr>
              <a:buFont typeface="Symbol" panose="05050102010706020507" pitchFamily="18" charset="2"/>
              <a:buChar char="-"/>
            </a:pPr>
            <a:endParaRPr lang="en-CA" sz="2800" dirty="0"/>
          </a:p>
          <a:p>
            <a:pPr lvl="1" indent="-5400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1">
                  <a:lumMod val="75000"/>
                </a:schemeClr>
              </a:buClr>
              <a:buFont typeface="Symbol" panose="05050102010706020507" pitchFamily="18" charset="2"/>
              <a:buChar char="-"/>
            </a:pPr>
            <a:endParaRPr lang="en-CA" sz="2800" dirty="0"/>
          </a:p>
          <a:p>
            <a:pPr lvl="1" indent="-5400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1">
                  <a:lumMod val="75000"/>
                </a:schemeClr>
              </a:buClr>
              <a:buFont typeface="Symbol" panose="05050102010706020507" pitchFamily="18" charset="2"/>
              <a:buChar char="-"/>
            </a:pPr>
            <a:r>
              <a:rPr lang="en-CA" sz="2800" dirty="0"/>
              <a:t>MFL women’s committee memorial lunch   </a:t>
            </a:r>
            <a:r>
              <a:rPr lang="en-CA" sz="2800" i="1" dirty="0">
                <a:solidFill>
                  <a:srgbClr val="0070C0"/>
                </a:solidFill>
                <a:latin typeface="Aptos Display" panose="020B0004020202020204" pitchFamily="34" charset="0"/>
              </a:rPr>
              <a:t>December 6</a:t>
            </a:r>
          </a:p>
          <a:p>
            <a:pPr lvl="1" indent="-5400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1">
                  <a:lumMod val="75000"/>
                </a:schemeClr>
              </a:buClr>
              <a:buFont typeface="Symbol" panose="05050102010706020507" pitchFamily="18" charset="2"/>
              <a:buChar char="-"/>
            </a:pPr>
            <a:r>
              <a:rPr lang="en-CA" sz="2800" dirty="0"/>
              <a:t>IFPTE MB legislative advocacy conference   </a:t>
            </a:r>
            <a:r>
              <a:rPr lang="en-CA" sz="2800" i="1" dirty="0">
                <a:solidFill>
                  <a:srgbClr val="0070C0"/>
                </a:solidFill>
                <a:latin typeface="Aptos Display" panose="020B0004020202020204" pitchFamily="34" charset="0"/>
              </a:rPr>
              <a:t>January</a:t>
            </a:r>
          </a:p>
          <a:p>
            <a:pPr lvl="1" indent="-5400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1">
                  <a:lumMod val="75000"/>
                </a:schemeClr>
              </a:buClr>
              <a:buFont typeface="Symbol" panose="05050102010706020507" pitchFamily="18" charset="2"/>
              <a:buChar char="-"/>
            </a:pPr>
            <a:r>
              <a:rPr lang="en-CA" sz="2800" dirty="0"/>
              <a:t>MFL H&amp;S Conference   </a:t>
            </a:r>
            <a:r>
              <a:rPr lang="en-CA" sz="2800" i="1" dirty="0">
                <a:solidFill>
                  <a:srgbClr val="0070C0"/>
                </a:solidFill>
                <a:latin typeface="Aptos Display" panose="020B0004020202020204" pitchFamily="34" charset="0"/>
              </a:rPr>
              <a:t>February 6, 7</a:t>
            </a:r>
          </a:p>
          <a:p>
            <a:pPr lvl="1" indent="-5400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1">
                  <a:lumMod val="75000"/>
                </a:schemeClr>
              </a:buClr>
              <a:buFont typeface="Symbol" panose="05050102010706020507" pitchFamily="18" charset="2"/>
              <a:buChar char="-"/>
            </a:pPr>
            <a:r>
              <a:rPr lang="en-CA" sz="2800" dirty="0"/>
              <a:t>Mel Myers labour law conference   </a:t>
            </a:r>
            <a:r>
              <a:rPr lang="en-CA" sz="2800" i="1" dirty="0">
                <a:solidFill>
                  <a:srgbClr val="0070C0"/>
                </a:solidFill>
                <a:latin typeface="Aptos Display" panose="020B0004020202020204" pitchFamily="34" charset="0"/>
              </a:rPr>
              <a:t>March 20, 21</a:t>
            </a:r>
          </a:p>
          <a:p>
            <a:pPr lvl="1" indent="-5400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1">
                  <a:lumMod val="75000"/>
                </a:schemeClr>
              </a:buClr>
              <a:buFont typeface="Symbol" panose="05050102010706020507" pitchFamily="18" charset="2"/>
              <a:buChar char="-"/>
            </a:pPr>
            <a:r>
              <a:rPr lang="en-CA" sz="2800" dirty="0"/>
              <a:t>board elections   </a:t>
            </a:r>
            <a:r>
              <a:rPr lang="en-CA" sz="2800" i="1" dirty="0">
                <a:solidFill>
                  <a:srgbClr val="0070C0"/>
                </a:solidFill>
                <a:latin typeface="Aptos Display" panose="020B0004020202020204" pitchFamily="34" charset="0"/>
              </a:rPr>
              <a:t>December</a:t>
            </a:r>
          </a:p>
          <a:p>
            <a:pPr lvl="1" indent="-5400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1">
                  <a:lumMod val="75000"/>
                </a:schemeClr>
              </a:buClr>
              <a:buFont typeface="Symbol" panose="05050102010706020507" pitchFamily="18" charset="2"/>
              <a:buChar char="-"/>
            </a:pPr>
            <a:endParaRPr lang="en-CA" sz="2800" i="1" dirty="0">
              <a:solidFill>
                <a:srgbClr val="0070C0"/>
              </a:solidFill>
              <a:latin typeface="Aptos Display" panose="020B0004020202020204" pitchFamily="34" charset="0"/>
            </a:endParaRPr>
          </a:p>
          <a:p>
            <a:pPr marL="4572" lvl="1" indent="0">
              <a:lnSpc>
                <a:spcPct val="11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None/>
            </a:pPr>
            <a:endParaRPr lang="en-CA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476F6F7-2D0E-51B7-C3D6-CB4BC1DBA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0137" y="499533"/>
            <a:ext cx="6235945" cy="1658198"/>
          </a:xfrm>
        </p:spPr>
        <p:txBody>
          <a:bodyPr>
            <a:normAutofit/>
          </a:bodyPr>
          <a:lstStyle/>
          <a:p>
            <a:pPr>
              <a:lnSpc>
                <a:spcPct val="75000"/>
              </a:lnSpc>
            </a:pPr>
            <a:r>
              <a:rPr lang="en-US" altLang="en-US" sz="5200" b="1" i="1" kern="0" spc="0" dirty="0"/>
              <a:t>LOOKING AHEAD</a:t>
            </a:r>
            <a:br>
              <a:rPr lang="en-US" altLang="en-US" b="1" kern="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altLang="en-US" b="1" kern="0" dirty="0">
                <a:solidFill>
                  <a:schemeClr val="accent2">
                    <a:lumMod val="75000"/>
                  </a:schemeClr>
                </a:solidFill>
              </a:rPr>
              <a:t>     </a:t>
            </a:r>
            <a:r>
              <a:rPr lang="en-US" altLang="en-US" sz="3600" b="1" kern="0" spc="0" dirty="0">
                <a:solidFill>
                  <a:srgbClr val="0070C0"/>
                </a:solidFill>
              </a:rPr>
              <a:t>2025</a:t>
            </a:r>
            <a:endParaRPr lang="en-CA" sz="3600" b="1" spc="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01818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8B2D26-8441-475F-7CED-59C2371C02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766C3-4939-01C7-6D1A-34446162F8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4" y="1439798"/>
            <a:ext cx="10753725" cy="4521388"/>
          </a:xfrm>
        </p:spPr>
        <p:txBody>
          <a:bodyPr>
            <a:noAutofit/>
          </a:bodyPr>
          <a:lstStyle/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1">
                  <a:lumMod val="75000"/>
                </a:schemeClr>
              </a:buClr>
              <a:buNone/>
            </a:pPr>
            <a:r>
              <a:rPr lang="en-CA" sz="3600" b="1" dirty="0"/>
              <a:t>threat/weakness</a:t>
            </a:r>
          </a:p>
          <a:p>
            <a:pPr marL="457200" lvl="1" indent="-4572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1">
                  <a:lumMod val="75000"/>
                </a:schemeClr>
              </a:buClr>
              <a:buFontTx/>
              <a:buChar char="-"/>
            </a:pPr>
            <a:r>
              <a:rPr lang="en-CA" sz="2800" dirty="0"/>
              <a:t>lack of career advancement opportunities</a:t>
            </a:r>
          </a:p>
          <a:p>
            <a:pPr marL="457200" lvl="1" indent="-4572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1">
                  <a:lumMod val="75000"/>
                </a:schemeClr>
              </a:buClr>
              <a:buFontTx/>
              <a:buChar char="-"/>
            </a:pPr>
            <a:r>
              <a:rPr lang="en-CA" sz="2800" dirty="0"/>
              <a:t>sense of waiting to be laid off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1">
                  <a:lumMod val="75000"/>
                </a:schemeClr>
              </a:buClr>
              <a:buNone/>
            </a:pPr>
            <a:r>
              <a:rPr lang="en-CA" sz="3600" b="1" dirty="0"/>
              <a:t>opportunity/strength</a:t>
            </a:r>
          </a:p>
          <a:p>
            <a:pPr marL="457200" lvl="1" indent="-4572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1">
                  <a:lumMod val="75000"/>
                </a:schemeClr>
              </a:buClr>
              <a:buFontTx/>
              <a:buChar char="-"/>
            </a:pPr>
            <a:r>
              <a:rPr lang="en-CA" sz="2800" dirty="0"/>
              <a:t>national scope of TEAM’s bargaining unit certification</a:t>
            </a:r>
          </a:p>
          <a:p>
            <a:pPr marL="457200" lvl="1" indent="-4572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1">
                  <a:lumMod val="75000"/>
                </a:schemeClr>
              </a:buClr>
              <a:buFontTx/>
              <a:buChar char="-"/>
            </a:pPr>
            <a:r>
              <a:rPr lang="en-CA" sz="2800" dirty="0"/>
              <a:t>align TEAM job descriptions/pay scales with Bell jobs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452733F-3E6D-351B-877B-6B87C6FC8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0137" y="499533"/>
            <a:ext cx="6235945" cy="1658198"/>
          </a:xfrm>
        </p:spPr>
        <p:txBody>
          <a:bodyPr>
            <a:normAutofit/>
          </a:bodyPr>
          <a:lstStyle/>
          <a:p>
            <a:pPr>
              <a:lnSpc>
                <a:spcPct val="75000"/>
              </a:lnSpc>
            </a:pPr>
            <a:r>
              <a:rPr lang="en-US" altLang="en-US" sz="5200" b="1" i="1" kern="0" spc="0" dirty="0"/>
              <a:t>LOOKING AHEAD</a:t>
            </a:r>
            <a:br>
              <a:rPr lang="en-US" altLang="en-US" b="1" kern="0" dirty="0">
                <a:solidFill>
                  <a:schemeClr val="accent2">
                    <a:lumMod val="75000"/>
                  </a:schemeClr>
                </a:solidFill>
              </a:rPr>
            </a:br>
            <a:endParaRPr lang="en-CA" sz="3600" b="1" spc="0" dirty="0">
              <a:solidFill>
                <a:srgbClr val="0070C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BCC68E0-29F6-406B-4209-BD2E1C88B509}"/>
              </a:ext>
            </a:extLst>
          </p:cNvPr>
          <p:cNvSpPr/>
          <p:nvPr/>
        </p:nvSpPr>
        <p:spPr>
          <a:xfrm rot="548537">
            <a:off x="8915400" y="1776046"/>
            <a:ext cx="2074985" cy="193430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Boxed in as </a:t>
            </a:r>
            <a:r>
              <a:rPr lang="en-US" sz="3600" b="1" dirty="0" err="1"/>
              <a:t>BellMTS</a:t>
            </a:r>
            <a:endParaRPr lang="en-CA" sz="3600" b="1" dirty="0"/>
          </a:p>
        </p:txBody>
      </p:sp>
      <p:sp>
        <p:nvSpPr>
          <p:cNvPr id="6" name="Arrow: Pentagon 5">
            <a:extLst>
              <a:ext uri="{FF2B5EF4-FFF2-40B4-BE49-F238E27FC236}">
                <a16:creationId xmlns:a16="http://schemas.microsoft.com/office/drawing/2014/main" id="{C9405827-5755-7B2E-96BE-BBB3A30A4E5D}"/>
              </a:ext>
            </a:extLst>
          </p:cNvPr>
          <p:cNvSpPr/>
          <p:nvPr/>
        </p:nvSpPr>
        <p:spPr>
          <a:xfrm>
            <a:off x="1242646" y="5627073"/>
            <a:ext cx="9888227" cy="773724"/>
          </a:xfrm>
          <a:prstGeom prst="homePlat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make it easy for Bell to have jobs in Manitoba</a:t>
            </a:r>
            <a:endParaRPr lang="en-CA" sz="3600" b="1" dirty="0"/>
          </a:p>
        </p:txBody>
      </p:sp>
    </p:spTree>
    <p:extLst>
      <p:ext uri="{BB962C8B-B14F-4D97-AF65-F5344CB8AC3E}">
        <p14:creationId xmlns:p14="http://schemas.microsoft.com/office/powerpoint/2010/main" val="41267304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7DEDB4-FC70-D32A-36FF-6F28B7E854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7E47D1-93A7-D7F4-FC54-89B5D95377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4" y="1439798"/>
            <a:ext cx="11194807" cy="4081772"/>
          </a:xfrm>
        </p:spPr>
        <p:txBody>
          <a:bodyPr>
            <a:noAutofit/>
          </a:bodyPr>
          <a:lstStyle/>
          <a:p>
            <a:pPr lvl="1" indent="-5400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1">
                  <a:lumMod val="75000"/>
                </a:schemeClr>
              </a:buClr>
              <a:buFont typeface="Symbol" panose="05050102010706020507" pitchFamily="18" charset="2"/>
              <a:buChar char="-"/>
            </a:pPr>
            <a:endParaRPr lang="en-CA" sz="2800" dirty="0"/>
          </a:p>
          <a:p>
            <a:pPr lvl="1" indent="-5400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1">
                  <a:lumMod val="75000"/>
                </a:schemeClr>
              </a:buClr>
              <a:buFont typeface="Symbol" panose="05050102010706020507" pitchFamily="18" charset="2"/>
              <a:buChar char="-"/>
            </a:pPr>
            <a:endParaRPr lang="en-CA" sz="2800" dirty="0"/>
          </a:p>
          <a:p>
            <a:pPr lvl="1" indent="-5400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1">
                  <a:lumMod val="75000"/>
                </a:schemeClr>
              </a:buClr>
              <a:buFont typeface="Symbol" panose="05050102010706020507" pitchFamily="18" charset="2"/>
              <a:buChar char="-"/>
            </a:pPr>
            <a:r>
              <a:rPr lang="en-CA" sz="3600" dirty="0"/>
              <a:t>TEAM focus group(s)     </a:t>
            </a:r>
            <a:r>
              <a:rPr lang="en-CA" sz="3600" i="1" dirty="0">
                <a:solidFill>
                  <a:srgbClr val="0070C0"/>
                </a:solidFill>
                <a:latin typeface="Aptos Display" panose="020B0004020202020204" pitchFamily="34" charset="0"/>
              </a:rPr>
              <a:t>November 20</a:t>
            </a:r>
          </a:p>
          <a:p>
            <a:pPr lvl="1" indent="-5400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1">
                  <a:lumMod val="75000"/>
                </a:schemeClr>
              </a:buClr>
              <a:buFont typeface="Symbol" panose="05050102010706020507" pitchFamily="18" charset="2"/>
              <a:buChar char="-"/>
            </a:pPr>
            <a:r>
              <a:rPr lang="en-CA" sz="3600" dirty="0"/>
              <a:t>TEAM representatives in the work units</a:t>
            </a:r>
          </a:p>
          <a:p>
            <a:pPr lvl="1" indent="-5400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1">
                  <a:lumMod val="75000"/>
                </a:schemeClr>
              </a:buClr>
              <a:buFont typeface="Symbol" panose="05050102010706020507" pitchFamily="18" charset="2"/>
              <a:buChar char="-"/>
            </a:pPr>
            <a:r>
              <a:rPr lang="en-CA" sz="3600" dirty="0"/>
              <a:t>negotiating TEAM’s renewed collective agreement</a:t>
            </a:r>
            <a:endParaRPr lang="en-CA" sz="3600" b="1" dirty="0">
              <a:solidFill>
                <a:schemeClr val="accent4">
                  <a:lumMod val="75000"/>
                </a:schemeClr>
              </a:solidFill>
            </a:endParaRPr>
          </a:p>
          <a:p>
            <a:pPr lvl="1">
              <a:lnSpc>
                <a:spcPct val="11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CA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2872CB0-37AD-CB72-6A50-E6448A2D8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0137" y="499533"/>
            <a:ext cx="6235945" cy="1658198"/>
          </a:xfrm>
        </p:spPr>
        <p:txBody>
          <a:bodyPr>
            <a:normAutofit/>
          </a:bodyPr>
          <a:lstStyle/>
          <a:p>
            <a:pPr>
              <a:lnSpc>
                <a:spcPct val="75000"/>
              </a:lnSpc>
            </a:pPr>
            <a:r>
              <a:rPr lang="en-US" altLang="en-US" sz="5200" b="1" i="1" kern="0" spc="0" dirty="0"/>
              <a:t>LOOKING AHEAD</a:t>
            </a:r>
            <a:br>
              <a:rPr lang="en-US" altLang="en-US" sz="5200" b="1" i="1" kern="0" spc="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altLang="en-US" sz="5200" b="1" i="1" kern="0" spc="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en-CA" sz="3600" b="1" spc="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5617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i="1" dirty="0"/>
              <a:t>Q&amp;A</a:t>
            </a:r>
            <a:endParaRPr lang="en-US" altLang="en-US" sz="4000" i="1" dirty="0">
              <a:latin typeface="Calibri Light" panose="020F0302020204030204" pitchFamily="34" charset="0"/>
            </a:endParaRPr>
          </a:p>
        </p:txBody>
      </p:sp>
      <p:sp>
        <p:nvSpPr>
          <p:cNvPr id="41986" name="Rectangle 3"/>
          <p:cNvSpPr>
            <a:spLocks noGrp="1" noChangeArrowheads="1"/>
          </p:cNvSpPr>
          <p:nvPr>
            <p:ph idx="1"/>
          </p:nvPr>
        </p:nvSpPr>
        <p:spPr>
          <a:xfrm>
            <a:off x="2261446" y="1511763"/>
            <a:ext cx="7669108" cy="4375294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204-984-9470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CA" alt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1-877-984-9470</a:t>
            </a:r>
            <a:endParaRPr lang="en-US" altLang="en-US" sz="4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en-US" altLang="en-US" sz="400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team@teamunion.mb.ca</a:t>
            </a:r>
            <a:endParaRPr lang="en-US" altLang="en-US" sz="4000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1" indent="0" algn="ctr">
              <a:lnSpc>
                <a:spcPct val="110000"/>
              </a:lnSpc>
              <a:spcBef>
                <a:spcPts val="1200"/>
              </a:spcBef>
              <a:spcAft>
                <a:spcPts val="1800"/>
              </a:spcAft>
              <a:buClr>
                <a:schemeClr val="accent1">
                  <a:lumMod val="75000"/>
                </a:schemeClr>
              </a:buClr>
              <a:buNone/>
            </a:pPr>
            <a:r>
              <a:rPr lang="en-CA" altLang="en-US" sz="3000" i="1" dirty="0">
                <a:solidFill>
                  <a:srgbClr val="0070C0"/>
                </a:solidFill>
                <a:latin typeface="Aptos Display" panose="020B0004020202020204" pitchFamily="34" charset="0"/>
              </a:rPr>
              <a:t>teamunion.org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endParaRPr lang="en-US" altLang="en-US" sz="2600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CA" altLang="en-US" sz="2600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CA" altLang="en-US" sz="2600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Picture 2" descr="TEAM Manitoba">
            <a:extLst>
              <a:ext uri="{FF2B5EF4-FFF2-40B4-BE49-F238E27FC236}">
                <a16:creationId xmlns:a16="http://schemas.microsoft.com/office/drawing/2014/main" id="{7A786F60-706C-0566-0EEC-C36C8EFDC2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120" y="5254201"/>
            <a:ext cx="3413760" cy="1083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8700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10ED7-2DE9-83F2-BABC-07D12F275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224336"/>
          </a:xfrm>
        </p:spPr>
        <p:txBody>
          <a:bodyPr/>
          <a:lstStyle/>
          <a:p>
            <a:r>
              <a:rPr lang="en-CA" sz="5200" b="1" i="1" spc="0" dirty="0"/>
              <a:t>PRESIDENT’S REPORT     </a:t>
            </a:r>
            <a:r>
              <a:rPr lang="en-CA" sz="4400" b="1" i="1" spc="0" dirty="0">
                <a:solidFill>
                  <a:srgbClr val="0070C0"/>
                </a:solidFill>
              </a:rPr>
              <a:t>2024 recap</a:t>
            </a:r>
            <a:endParaRPr lang="en-CA" b="1" i="1" spc="0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92EED6-89E1-6DC6-A1DB-4731AA014D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1723869"/>
            <a:ext cx="10753725" cy="4811842"/>
          </a:xfrm>
        </p:spPr>
        <p:txBody>
          <a:bodyPr>
            <a:normAutofit lnSpcReduction="10000"/>
          </a:bodyPr>
          <a:lstStyle/>
          <a:p>
            <a:pPr lvl="1" indent="-540000">
              <a:lnSpc>
                <a:spcPct val="10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Symbol" panose="05050102010706020507" pitchFamily="18" charset="2"/>
              <a:buChar char="-"/>
            </a:pPr>
            <a:r>
              <a:rPr lang="en-CA" sz="3600" dirty="0"/>
              <a:t>MFL health and safety conference</a:t>
            </a:r>
          </a:p>
          <a:p>
            <a:pPr lvl="1" indent="-540000">
              <a:lnSpc>
                <a:spcPct val="10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Symbol" panose="05050102010706020507" pitchFamily="18" charset="2"/>
              <a:buChar char="-"/>
            </a:pPr>
            <a:r>
              <a:rPr lang="en-CA" sz="3600" dirty="0"/>
              <a:t>Mel Myers labour law conference</a:t>
            </a:r>
          </a:p>
          <a:p>
            <a:pPr lvl="1" indent="-540000">
              <a:lnSpc>
                <a:spcPct val="10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Symbol" panose="05050102010706020507" pitchFamily="18" charset="2"/>
              <a:buChar char="-"/>
            </a:pPr>
            <a:r>
              <a:rPr lang="en-CA" sz="3600" dirty="0"/>
              <a:t>IFPTE 61</a:t>
            </a:r>
            <a:r>
              <a:rPr lang="en-CA" sz="3600" baseline="30000" dirty="0"/>
              <a:t>st</a:t>
            </a:r>
            <a:r>
              <a:rPr lang="en-CA" sz="3600" dirty="0"/>
              <a:t> international convention</a:t>
            </a:r>
          </a:p>
          <a:p>
            <a:pPr lvl="1" indent="-540000">
              <a:lnSpc>
                <a:spcPct val="10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Symbol" panose="05050102010706020507" pitchFamily="18" charset="2"/>
              <a:buChar char="-"/>
            </a:pPr>
            <a:r>
              <a:rPr lang="en-CA" sz="3600" dirty="0"/>
              <a:t>Take-a-Break lunches</a:t>
            </a:r>
          </a:p>
          <a:p>
            <a:pPr lvl="1" indent="-540000">
              <a:lnSpc>
                <a:spcPct val="10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Symbol" panose="05050102010706020507" pitchFamily="18" charset="2"/>
              <a:buChar char="-"/>
            </a:pPr>
            <a:r>
              <a:rPr lang="en-CA" sz="3600" dirty="0"/>
              <a:t>met with Minister Malaya Marcelino</a:t>
            </a:r>
            <a:r>
              <a:rPr lang="en-CA" sz="3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CA" sz="3000" i="1" dirty="0">
                <a:solidFill>
                  <a:srgbClr val="0070C0"/>
                </a:solidFill>
                <a:latin typeface="Aptos Display" panose="020B0004020202020204" pitchFamily="34" charset="0"/>
              </a:rPr>
              <a:t>MB Labour</a:t>
            </a:r>
          </a:p>
          <a:p>
            <a:pPr lvl="1" indent="-540000">
              <a:lnSpc>
                <a:spcPct val="10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Symbol" panose="05050102010706020507" pitchFamily="18" charset="2"/>
              <a:buChar char="-"/>
            </a:pPr>
            <a:r>
              <a:rPr lang="en-CA" sz="3600" dirty="0"/>
              <a:t>met with Minister Lisa Naylor </a:t>
            </a:r>
            <a:r>
              <a:rPr lang="en-CA" sz="3000" i="1" dirty="0">
                <a:solidFill>
                  <a:srgbClr val="0070C0"/>
                </a:solidFill>
                <a:latin typeface="Aptos Display" panose="020B0004020202020204" pitchFamily="34" charset="0"/>
              </a:rPr>
              <a:t>MB Infrastructure</a:t>
            </a:r>
          </a:p>
          <a:p>
            <a:pPr lvl="1" indent="-540000">
              <a:lnSpc>
                <a:spcPct val="10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Symbol" panose="05050102010706020507" pitchFamily="18" charset="2"/>
              <a:buChar char="-"/>
            </a:pPr>
            <a:r>
              <a:rPr lang="en-CA" sz="3600" dirty="0"/>
              <a:t>met with Lorne Pelletier, Sr Economic Advisor </a:t>
            </a:r>
            <a:r>
              <a:rPr lang="en-CA" sz="3000" i="1" dirty="0">
                <a:solidFill>
                  <a:srgbClr val="0070C0"/>
                </a:solidFill>
                <a:latin typeface="Aptos Display" panose="020B0004020202020204" pitchFamily="34" charset="0"/>
              </a:rPr>
              <a:t>MMF</a:t>
            </a:r>
          </a:p>
        </p:txBody>
      </p:sp>
    </p:spTree>
    <p:extLst>
      <p:ext uri="{BB962C8B-B14F-4D97-AF65-F5344CB8AC3E}">
        <p14:creationId xmlns:p14="http://schemas.microsoft.com/office/powerpoint/2010/main" val="2277812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2D0415-1483-03E3-28FC-66181CB0CF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F1725-A732-7E7F-1308-68FFB3A49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224336"/>
          </a:xfrm>
        </p:spPr>
        <p:txBody>
          <a:bodyPr/>
          <a:lstStyle/>
          <a:p>
            <a:r>
              <a:rPr lang="en-CA" sz="5200" b="1" i="1" spc="0" dirty="0"/>
              <a:t>PRESIDENT’S REPORT     </a:t>
            </a:r>
            <a:r>
              <a:rPr lang="en-CA" sz="4400" b="1" i="1" spc="0" dirty="0">
                <a:solidFill>
                  <a:srgbClr val="0070C0"/>
                </a:solidFill>
              </a:rPr>
              <a:t>2024 scholarships</a:t>
            </a:r>
            <a:endParaRPr lang="en-CA" b="1" i="1" spc="0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B1151D-CFF0-4145-A0E0-0DEFE84CB0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1618939"/>
            <a:ext cx="10753725" cy="4736890"/>
          </a:xfrm>
        </p:spPr>
        <p:txBody>
          <a:bodyPr>
            <a:normAutofit lnSpcReduction="10000"/>
          </a:bodyPr>
          <a:lstStyle/>
          <a:p>
            <a:pPr marL="8640" lvl="2" indent="0">
              <a:lnSpc>
                <a:spcPct val="10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None/>
            </a:pPr>
            <a:r>
              <a:rPr lang="en-CA" sz="3600" i="0" dirty="0"/>
              <a:t>TEAM scholarships </a:t>
            </a:r>
            <a:r>
              <a:rPr lang="en-CA" sz="3600" dirty="0">
                <a:solidFill>
                  <a:srgbClr val="0070C0"/>
                </a:solidFill>
              </a:rPr>
              <a:t>$1,000</a:t>
            </a:r>
          </a:p>
          <a:p>
            <a:pPr lvl="3" indent="-540000">
              <a:lnSpc>
                <a:spcPct val="10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Symbol" panose="05050102010706020507" pitchFamily="18" charset="2"/>
              <a:buChar char="-"/>
            </a:pPr>
            <a:r>
              <a:rPr lang="en-CA" sz="3000" dirty="0"/>
              <a:t>Ella Adamo                 </a:t>
            </a:r>
            <a:r>
              <a:rPr lang="en-CA" sz="2800" i="1" dirty="0">
                <a:solidFill>
                  <a:srgbClr val="0070C0"/>
                </a:solidFill>
                <a:latin typeface="Aptos Display" panose="020B0004020202020204" pitchFamily="34" charset="0"/>
              </a:rPr>
              <a:t>Kelly Adamo</a:t>
            </a:r>
          </a:p>
          <a:p>
            <a:pPr lvl="3" indent="-540000">
              <a:lnSpc>
                <a:spcPct val="10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Symbol" panose="05050102010706020507" pitchFamily="18" charset="2"/>
              <a:buChar char="-"/>
            </a:pPr>
            <a:r>
              <a:rPr lang="en-CA" sz="3000" dirty="0"/>
              <a:t>Kaitlyn Dure               </a:t>
            </a:r>
            <a:r>
              <a:rPr lang="en-CA" sz="2800" i="1" dirty="0">
                <a:solidFill>
                  <a:srgbClr val="0070C0"/>
                </a:solidFill>
                <a:latin typeface="Aptos Display" panose="020B0004020202020204" pitchFamily="34" charset="0"/>
              </a:rPr>
              <a:t>Shannon Dure</a:t>
            </a:r>
          </a:p>
          <a:p>
            <a:pPr lvl="3" indent="-540000">
              <a:lnSpc>
                <a:spcPct val="10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Symbol" panose="05050102010706020507" pitchFamily="18" charset="2"/>
              <a:buChar char="-"/>
            </a:pPr>
            <a:r>
              <a:rPr lang="en-CA" sz="3000" dirty="0"/>
              <a:t>Connor </a:t>
            </a:r>
            <a:r>
              <a:rPr lang="en-CA" sz="3000" dirty="0" err="1"/>
              <a:t>Mangilit</a:t>
            </a:r>
            <a:r>
              <a:rPr lang="en-CA" sz="3000" dirty="0"/>
              <a:t>       </a:t>
            </a:r>
            <a:r>
              <a:rPr lang="en-CA" sz="2800" i="1" dirty="0" err="1">
                <a:solidFill>
                  <a:srgbClr val="0070C0"/>
                </a:solidFill>
                <a:latin typeface="Aptos Display" panose="020B0004020202020204" pitchFamily="34" charset="0"/>
              </a:rPr>
              <a:t>Walmer</a:t>
            </a:r>
            <a:r>
              <a:rPr lang="en-CA" sz="2800" i="1" dirty="0">
                <a:solidFill>
                  <a:srgbClr val="0070C0"/>
                </a:solidFill>
                <a:latin typeface="Aptos Display" panose="020B0004020202020204" pitchFamily="34" charset="0"/>
              </a:rPr>
              <a:t> </a:t>
            </a:r>
            <a:r>
              <a:rPr lang="en-CA" sz="2800" i="1" dirty="0" err="1">
                <a:solidFill>
                  <a:srgbClr val="0070C0"/>
                </a:solidFill>
                <a:latin typeface="Aptos Display" panose="020B0004020202020204" pitchFamily="34" charset="0"/>
              </a:rPr>
              <a:t>Mangilit</a:t>
            </a:r>
            <a:endParaRPr lang="en-CA" sz="2800" i="1" dirty="0">
              <a:solidFill>
                <a:srgbClr val="0070C0"/>
              </a:solidFill>
              <a:latin typeface="Aptos Display" panose="020B0004020202020204" pitchFamily="34" charset="0"/>
            </a:endParaRPr>
          </a:p>
          <a:p>
            <a:pPr lvl="3" indent="-540000">
              <a:lnSpc>
                <a:spcPct val="10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Symbol" panose="05050102010706020507" pitchFamily="18" charset="2"/>
              <a:buChar char="-"/>
            </a:pPr>
            <a:r>
              <a:rPr lang="en-CA" sz="3000" dirty="0"/>
              <a:t>Owen </a:t>
            </a:r>
            <a:r>
              <a:rPr lang="en-CA" sz="3000" dirty="0" err="1"/>
              <a:t>Preteau</a:t>
            </a:r>
            <a:r>
              <a:rPr lang="en-CA" sz="3000" dirty="0"/>
              <a:t>            </a:t>
            </a:r>
            <a:r>
              <a:rPr lang="en-CA" sz="2800" i="1" dirty="0">
                <a:solidFill>
                  <a:srgbClr val="0070C0"/>
                </a:solidFill>
                <a:latin typeface="Aptos Display" panose="020B0004020202020204" pitchFamily="34" charset="0"/>
              </a:rPr>
              <a:t>Philip </a:t>
            </a:r>
            <a:r>
              <a:rPr lang="en-CA" sz="2800" i="1" dirty="0" err="1">
                <a:solidFill>
                  <a:srgbClr val="0070C0"/>
                </a:solidFill>
                <a:latin typeface="Aptos Display" panose="020B0004020202020204" pitchFamily="34" charset="0"/>
              </a:rPr>
              <a:t>Preteau</a:t>
            </a:r>
            <a:endParaRPr lang="en-CA" sz="2800" i="1" dirty="0">
              <a:solidFill>
                <a:srgbClr val="0070C0"/>
              </a:solidFill>
              <a:latin typeface="Aptos Display" panose="020B0004020202020204" pitchFamily="34" charset="0"/>
            </a:endParaRPr>
          </a:p>
          <a:p>
            <a:pPr lvl="3" indent="-540000">
              <a:lnSpc>
                <a:spcPct val="10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Symbol" panose="05050102010706020507" pitchFamily="18" charset="2"/>
              <a:buChar char="-"/>
            </a:pPr>
            <a:r>
              <a:rPr lang="en-CA" sz="3000" dirty="0"/>
              <a:t>Ishaan Sahu                </a:t>
            </a:r>
            <a:r>
              <a:rPr lang="en-CA" sz="2800" i="1" dirty="0" err="1">
                <a:solidFill>
                  <a:srgbClr val="0070C0"/>
                </a:solidFill>
                <a:latin typeface="Aptos Display" panose="020B0004020202020204" pitchFamily="34" charset="0"/>
              </a:rPr>
              <a:t>Devasish</a:t>
            </a:r>
            <a:r>
              <a:rPr lang="en-CA" sz="2800" i="1" dirty="0">
                <a:solidFill>
                  <a:srgbClr val="0070C0"/>
                </a:solidFill>
                <a:latin typeface="Aptos Display" panose="020B0004020202020204" pitchFamily="34" charset="0"/>
              </a:rPr>
              <a:t> Sahu</a:t>
            </a:r>
          </a:p>
          <a:p>
            <a:pPr marL="0" lvl="1" indent="0">
              <a:lnSpc>
                <a:spcPct val="10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None/>
            </a:pPr>
            <a:r>
              <a:rPr lang="en-CA" sz="3600" dirty="0"/>
              <a:t>IFPTE Dominick D. Critelli, Jr. scholarship </a:t>
            </a:r>
            <a:r>
              <a:rPr lang="en-CA" sz="2800" i="1" dirty="0">
                <a:solidFill>
                  <a:srgbClr val="0070C0"/>
                </a:solidFill>
                <a:latin typeface="+mj-lt"/>
              </a:rPr>
              <a:t>$2,500 USD</a:t>
            </a:r>
          </a:p>
          <a:p>
            <a:pPr lvl="3" indent="-540000">
              <a:lnSpc>
                <a:spcPct val="10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Symbol" panose="05050102010706020507" pitchFamily="18" charset="2"/>
              <a:buChar char="-"/>
            </a:pPr>
            <a:r>
              <a:rPr lang="en-CA" sz="3000" i="0" dirty="0"/>
              <a:t>Owen </a:t>
            </a:r>
            <a:r>
              <a:rPr lang="en-CA" sz="3000" i="0" dirty="0" err="1"/>
              <a:t>Preteau</a:t>
            </a:r>
            <a:r>
              <a:rPr lang="en-CA" sz="3000" i="0" dirty="0"/>
              <a:t>            </a:t>
            </a:r>
            <a:r>
              <a:rPr lang="en-CA" sz="2800" i="1" dirty="0">
                <a:solidFill>
                  <a:srgbClr val="0070C0"/>
                </a:solidFill>
                <a:latin typeface="Aptos Display" panose="020B0004020202020204" pitchFamily="34" charset="0"/>
              </a:rPr>
              <a:t>Philip </a:t>
            </a:r>
            <a:r>
              <a:rPr lang="en-CA" sz="2800" i="1" dirty="0" err="1">
                <a:solidFill>
                  <a:srgbClr val="0070C0"/>
                </a:solidFill>
                <a:latin typeface="Aptos Display" panose="020B0004020202020204" pitchFamily="34" charset="0"/>
              </a:rPr>
              <a:t>Preteau</a:t>
            </a:r>
            <a:endParaRPr lang="en-CA" sz="2800" i="1" dirty="0">
              <a:solidFill>
                <a:srgbClr val="0070C0"/>
              </a:solidFill>
              <a:latin typeface="Aptos Display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566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0B2AA8-140F-4DC4-CACC-20D8AFA1FF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38102-F6A6-B46B-935E-F0F6C9B11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014474"/>
          </a:xfrm>
        </p:spPr>
        <p:txBody>
          <a:bodyPr/>
          <a:lstStyle/>
          <a:p>
            <a:r>
              <a:rPr lang="en-CA" sz="5200" b="1" i="1" spc="0" dirty="0"/>
              <a:t>PRESIDENT’S REPORT     </a:t>
            </a:r>
            <a:r>
              <a:rPr lang="en-CA" sz="4400" b="1" i="1" spc="0" dirty="0">
                <a:solidFill>
                  <a:srgbClr val="0070C0"/>
                </a:solidFill>
              </a:rPr>
              <a:t>board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CAD1D0-5BA7-3ADC-3810-8F8FFB0FE2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4" y="1618938"/>
            <a:ext cx="10753725" cy="4931764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lvl="2" indent="-540000"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-"/>
            </a:pPr>
            <a:r>
              <a:rPr lang="en-CA" sz="3800" i="0" dirty="0"/>
              <a:t>Dave Eyjolfson, President   </a:t>
            </a:r>
            <a:r>
              <a:rPr lang="en-CA" sz="3000" dirty="0">
                <a:solidFill>
                  <a:srgbClr val="0070C0"/>
                </a:solidFill>
                <a:latin typeface="Aptos Display" panose="020B0004020202020204" pitchFamily="34" charset="0"/>
              </a:rPr>
              <a:t>Network</a:t>
            </a:r>
          </a:p>
          <a:p>
            <a:pPr lvl="2" indent="-540000"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-"/>
            </a:pPr>
            <a:r>
              <a:rPr lang="en-CA" sz="3800" i="0" dirty="0"/>
              <a:t>Carrie Sanderson, 1</a:t>
            </a:r>
            <a:r>
              <a:rPr lang="en-CA" sz="3800" i="0" baseline="30000" dirty="0"/>
              <a:t>st</a:t>
            </a:r>
            <a:r>
              <a:rPr lang="en-CA" sz="3800" i="0" dirty="0"/>
              <a:t> Vice-President   </a:t>
            </a:r>
            <a:r>
              <a:rPr lang="en-CA" sz="3000" dirty="0">
                <a:solidFill>
                  <a:srgbClr val="0070C0"/>
                </a:solidFill>
                <a:latin typeface="Aptos Display" panose="020B0004020202020204" pitchFamily="34" charset="0"/>
              </a:rPr>
              <a:t>Marketing</a:t>
            </a:r>
          </a:p>
          <a:p>
            <a:pPr lvl="2" indent="-540000"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-"/>
            </a:pPr>
            <a:r>
              <a:rPr lang="en-CA" sz="3800" i="0" dirty="0"/>
              <a:t>Charlie Hendren, 2</a:t>
            </a:r>
            <a:r>
              <a:rPr lang="en-CA" sz="3800" i="0" baseline="30000" dirty="0"/>
              <a:t>nd</a:t>
            </a:r>
            <a:r>
              <a:rPr lang="en-CA" sz="3800" i="0" dirty="0"/>
              <a:t> Vice-President   </a:t>
            </a:r>
            <a:r>
              <a:rPr lang="en-CA" sz="3000" dirty="0">
                <a:solidFill>
                  <a:srgbClr val="0070C0"/>
                </a:solidFill>
                <a:latin typeface="Aptos Display" panose="020B0004020202020204" pitchFamily="34" charset="0"/>
              </a:rPr>
              <a:t>Field Services</a:t>
            </a:r>
          </a:p>
          <a:p>
            <a:pPr lvl="2" indent="-539750"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-"/>
            </a:pPr>
            <a:r>
              <a:rPr lang="en-CA" sz="3800" i="0" dirty="0"/>
              <a:t>Tobias Theobald, Secretary/Treasurer </a:t>
            </a:r>
            <a:r>
              <a:rPr lang="en-CA" sz="3000" dirty="0">
                <a:solidFill>
                  <a:srgbClr val="0070C0"/>
                </a:solidFill>
                <a:latin typeface="Aptos Display" panose="020B0004020202020204" pitchFamily="34" charset="0"/>
              </a:rPr>
              <a:t>IT Network</a:t>
            </a:r>
          </a:p>
          <a:p>
            <a:pPr lvl="2" indent="-540000"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-"/>
            </a:pPr>
            <a:r>
              <a:rPr lang="en-CA" sz="3800" i="0" dirty="0"/>
              <a:t>Wendy Harper </a:t>
            </a:r>
            <a:r>
              <a:rPr lang="en-CA" sz="3000" dirty="0">
                <a:solidFill>
                  <a:srgbClr val="0070C0"/>
                </a:solidFill>
                <a:latin typeface="Aptos Display" panose="020B0004020202020204" pitchFamily="34" charset="0"/>
              </a:rPr>
              <a:t>Cust Ops/Field Svc</a:t>
            </a:r>
          </a:p>
          <a:p>
            <a:pPr lvl="2" indent="-540000"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-"/>
            </a:pPr>
            <a:r>
              <a:rPr lang="en-CA" sz="3800" i="0" dirty="0"/>
              <a:t>Michelle Johnson   </a:t>
            </a:r>
            <a:r>
              <a:rPr lang="en-CA" sz="3000" dirty="0">
                <a:solidFill>
                  <a:srgbClr val="0070C0"/>
                </a:solidFill>
                <a:latin typeface="Aptos Display" panose="020B0004020202020204" pitchFamily="34" charset="0"/>
              </a:rPr>
              <a:t>Network</a:t>
            </a:r>
          </a:p>
          <a:p>
            <a:pPr lvl="2" indent="-540000"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-"/>
            </a:pPr>
            <a:r>
              <a:rPr lang="en-CA" sz="3800" i="0" dirty="0"/>
              <a:t>Tracey Van Cott   </a:t>
            </a:r>
            <a:r>
              <a:rPr lang="en-CA" sz="3000" dirty="0">
                <a:solidFill>
                  <a:srgbClr val="0070C0"/>
                </a:solidFill>
                <a:latin typeface="Aptos Display" panose="020B0004020202020204" pitchFamily="34" charset="0"/>
              </a:rPr>
              <a:t>Cust Ops/Field Svc</a:t>
            </a:r>
          </a:p>
          <a:p>
            <a:pPr lvl="2" indent="-540000"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-"/>
            </a:pPr>
            <a:r>
              <a:rPr lang="en-CA" sz="3800" i="0" dirty="0"/>
              <a:t>Jason </a:t>
            </a:r>
            <a:r>
              <a:rPr lang="en-CA" sz="3800" i="0" dirty="0" err="1"/>
              <a:t>Whenham</a:t>
            </a:r>
            <a:r>
              <a:rPr lang="en-CA" sz="3800" i="0" dirty="0"/>
              <a:t>   </a:t>
            </a:r>
            <a:r>
              <a:rPr lang="en-CA" sz="3000" dirty="0">
                <a:solidFill>
                  <a:srgbClr val="0070C0"/>
                </a:solidFill>
                <a:latin typeface="Aptos Display" panose="020B0004020202020204" pitchFamily="34" charset="0"/>
              </a:rPr>
              <a:t>Field Services</a:t>
            </a:r>
          </a:p>
          <a:p>
            <a:pPr lvl="2" indent="-540000"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-"/>
            </a:pPr>
            <a:r>
              <a:rPr lang="en-CA" sz="3800" i="0" dirty="0"/>
              <a:t>Bonnie </a:t>
            </a:r>
            <a:r>
              <a:rPr lang="en-CA" sz="3800" i="0" dirty="0" err="1"/>
              <a:t>Yendrowich</a:t>
            </a:r>
            <a:r>
              <a:rPr lang="en-CA" sz="3800" i="0" dirty="0"/>
              <a:t>   </a:t>
            </a:r>
            <a:r>
              <a:rPr lang="en-CA" sz="3000" dirty="0">
                <a:solidFill>
                  <a:srgbClr val="0070C0"/>
                </a:solidFill>
                <a:latin typeface="Aptos Display" panose="020B0004020202020204" pitchFamily="34" charset="0"/>
              </a:rPr>
              <a:t>SMB Cust Ops</a:t>
            </a:r>
          </a:p>
          <a:p>
            <a:pPr lvl="2"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CA" sz="3800" b="1" i="0" dirty="0">
              <a:solidFill>
                <a:schemeClr val="accent4">
                  <a:lumMod val="75000"/>
                </a:schemeClr>
              </a:solidFill>
            </a:endParaRPr>
          </a:p>
          <a:p>
            <a:pPr lvl="2"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CA" sz="3800" b="1" i="0" dirty="0">
              <a:solidFill>
                <a:schemeClr val="accent4">
                  <a:lumMod val="75000"/>
                </a:schemeClr>
              </a:solidFill>
            </a:endParaRPr>
          </a:p>
          <a:p>
            <a:pPr lvl="2">
              <a:spcAft>
                <a:spcPts val="600"/>
              </a:spcAft>
              <a:buClr>
                <a:schemeClr val="accent1"/>
              </a:buClr>
            </a:pPr>
            <a:endParaRPr lang="en-CA" sz="3600" b="1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16738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D430F-F26C-7366-23E1-5E4C18647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659563"/>
            <a:ext cx="10772775" cy="734517"/>
          </a:xfrm>
        </p:spPr>
        <p:txBody>
          <a:bodyPr>
            <a:normAutofit fontScale="90000"/>
          </a:bodyPr>
          <a:lstStyle/>
          <a:p>
            <a:r>
              <a:rPr lang="en-CA" sz="5800" b="1" i="1" spc="0" dirty="0"/>
              <a:t>PRESIDENT’S REPORT    </a:t>
            </a:r>
            <a:r>
              <a:rPr lang="en-CA" sz="4900" b="1" i="1" spc="0" dirty="0">
                <a:solidFill>
                  <a:srgbClr val="0070C0"/>
                </a:solidFill>
              </a:rPr>
              <a:t>staff and advisors</a:t>
            </a:r>
            <a:br>
              <a:rPr lang="en-CA" b="1" spc="0" dirty="0"/>
            </a:br>
            <a:endParaRPr lang="en-CA" b="1" i="1" spc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978D1-50CE-4C78-28D8-0F2EEA71BF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1379094"/>
            <a:ext cx="10753725" cy="5276537"/>
          </a:xfrm>
        </p:spPr>
        <p:txBody>
          <a:bodyPr>
            <a:normAutofit fontScale="92500" lnSpcReduction="10000"/>
          </a:bodyPr>
          <a:lstStyle/>
          <a:p>
            <a:pPr marL="4572" lvl="1" indent="0" algn="ctr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None/>
            </a:pPr>
            <a:r>
              <a:rPr lang="en-CA" altLang="en-US" sz="4400" dirty="0"/>
              <a:t>Staff</a:t>
            </a:r>
          </a:p>
          <a:p>
            <a:pPr lvl="2" indent="-540000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Font typeface="Symbol" panose="05050102010706020507" pitchFamily="18" charset="2"/>
              <a:buChar char="-"/>
            </a:pPr>
            <a:r>
              <a:rPr lang="en-CA" altLang="en-US" sz="4000" i="0" dirty="0"/>
              <a:t>Katherine Johnson   </a:t>
            </a:r>
            <a:r>
              <a:rPr lang="en-CA" altLang="en-US" sz="3000" dirty="0">
                <a:solidFill>
                  <a:srgbClr val="0070C0"/>
                </a:solidFill>
                <a:latin typeface="Aptos Display" panose="020B0004020202020204" pitchFamily="34" charset="0"/>
              </a:rPr>
              <a:t>Executive Director</a:t>
            </a:r>
          </a:p>
          <a:p>
            <a:pPr lvl="2" indent="-540000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Font typeface="Symbol" panose="05050102010706020507" pitchFamily="18" charset="2"/>
              <a:buChar char="-"/>
            </a:pPr>
            <a:r>
              <a:rPr lang="en-CA" altLang="en-US" sz="4000" i="0" dirty="0"/>
              <a:t>Gordon Lillie   </a:t>
            </a:r>
            <a:r>
              <a:rPr lang="en-CA" altLang="en-US" sz="3000" dirty="0">
                <a:solidFill>
                  <a:srgbClr val="0070C0"/>
                </a:solidFill>
                <a:latin typeface="Aptos Display" panose="020B0004020202020204" pitchFamily="34" charset="0"/>
              </a:rPr>
              <a:t>Labour Relations Officer</a:t>
            </a:r>
          </a:p>
          <a:p>
            <a:pPr lvl="2" indent="-540000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Font typeface="Symbol" panose="05050102010706020507" pitchFamily="18" charset="2"/>
              <a:buChar char="-"/>
            </a:pPr>
            <a:r>
              <a:rPr lang="en-CA" altLang="en-US" sz="4000" i="0" dirty="0"/>
              <a:t>Mavis De La Ronde   </a:t>
            </a:r>
            <a:r>
              <a:rPr lang="en-CA" altLang="en-US" sz="3000" dirty="0">
                <a:solidFill>
                  <a:srgbClr val="0070C0"/>
                </a:solidFill>
                <a:latin typeface="Aptos Display" panose="020B0004020202020204" pitchFamily="34" charset="0"/>
              </a:rPr>
              <a:t>Office &amp; Information Coordinator</a:t>
            </a:r>
          </a:p>
          <a:p>
            <a:pPr marL="932676" lvl="2" indent="-457200">
              <a:spcBef>
                <a:spcPts val="0"/>
              </a:spcBef>
              <a:buClr>
                <a:schemeClr val="accent1">
                  <a:lumMod val="75000"/>
                </a:schemeClr>
              </a:buClr>
              <a:buSzPct val="90000"/>
              <a:buFont typeface="Arial" panose="020B0604020202020204" pitchFamily="34" charset="0"/>
              <a:buChar char="•"/>
            </a:pPr>
            <a:endParaRPr lang="en-CA" altLang="en-US" sz="3200" dirty="0">
              <a:solidFill>
                <a:schemeClr val="tx1"/>
              </a:solidFill>
            </a:endParaRPr>
          </a:p>
          <a:p>
            <a:pPr marL="475476" lvl="2" indent="0">
              <a:spcBef>
                <a:spcPts val="0"/>
              </a:spcBef>
              <a:buClr>
                <a:schemeClr val="accent1">
                  <a:lumMod val="75000"/>
                </a:schemeClr>
              </a:buClr>
              <a:buSzPct val="90000"/>
              <a:buNone/>
            </a:pPr>
            <a:endParaRPr lang="en-CA" altLang="en-US" sz="3200" dirty="0">
              <a:solidFill>
                <a:schemeClr val="tx1"/>
              </a:solidFill>
            </a:endParaRPr>
          </a:p>
          <a:p>
            <a:pPr marL="4572" lvl="1" indent="0" algn="ctr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None/>
            </a:pPr>
            <a:r>
              <a:rPr lang="en-CA" altLang="en-US" sz="4400" dirty="0"/>
              <a:t>Legal counsel</a:t>
            </a:r>
          </a:p>
          <a:p>
            <a:pPr marL="4572" lvl="1" indent="0" algn="ctr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None/>
            </a:pPr>
            <a:r>
              <a:rPr lang="en-CA" altLang="en-US" sz="4400" dirty="0"/>
              <a:t>Cochrane Sinclair LLP </a:t>
            </a:r>
            <a:r>
              <a:rPr lang="en-CA" altLang="en-US" sz="3000" i="1" dirty="0">
                <a:solidFill>
                  <a:srgbClr val="0070C0"/>
                </a:solidFill>
                <a:latin typeface="Aptos Display" panose="020B0004020202020204" pitchFamily="34" charset="0"/>
              </a:rPr>
              <a:t>formerly Cochrane Saxberg</a:t>
            </a:r>
          </a:p>
          <a:p>
            <a:pPr marL="589776" indent="-540000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SzPct val="90000"/>
              <a:buFont typeface="Symbol" panose="05050102010706020507" pitchFamily="18" charset="2"/>
              <a:buChar char="-"/>
            </a:pPr>
            <a:r>
              <a:rPr lang="en-CA" altLang="en-US" sz="4000" i="0" dirty="0"/>
              <a:t>Kris Saxberg, Katie Olson, Michael Merner, Melissa Serbin</a:t>
            </a:r>
          </a:p>
          <a:p>
            <a:pPr marL="274308" lvl="1" indent="0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SzPct val="90000"/>
              <a:buNone/>
            </a:pPr>
            <a:endParaRPr lang="en-CA" altLang="en-US" sz="28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274308" lvl="1" indent="0">
              <a:lnSpc>
                <a:spcPct val="100000"/>
              </a:lnSpc>
              <a:spcBef>
                <a:spcPts val="0"/>
              </a:spcBef>
              <a:buSzPct val="90000"/>
              <a:buNone/>
            </a:pPr>
            <a:endParaRPr lang="en-CA" sz="3200" b="1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63641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7D07F0-3B9E-A086-5FA7-68CD6107E0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E6662-C54B-C094-13C7-ECB0FC156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659563"/>
            <a:ext cx="10772775" cy="734517"/>
          </a:xfrm>
        </p:spPr>
        <p:txBody>
          <a:bodyPr>
            <a:normAutofit fontScale="90000"/>
          </a:bodyPr>
          <a:lstStyle/>
          <a:p>
            <a:pPr algn="ctr"/>
            <a:r>
              <a:rPr lang="en-CA" sz="5800" b="1" i="1" spc="0" dirty="0"/>
              <a:t>Greetings </a:t>
            </a:r>
            <a:br>
              <a:rPr lang="en-CA" b="1" spc="0" dirty="0"/>
            </a:br>
            <a:endParaRPr lang="en-CA" b="1" i="1" spc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324E1-6AF5-BBFD-8E0B-378B19483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1888761"/>
            <a:ext cx="10753725" cy="4766870"/>
          </a:xfrm>
        </p:spPr>
        <p:txBody>
          <a:bodyPr>
            <a:normAutofit/>
          </a:bodyPr>
          <a:lstStyle/>
          <a:p>
            <a:pPr marL="274308" lvl="1" indent="0" algn="ctr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SzPct val="90000"/>
              <a:buNone/>
            </a:pPr>
            <a:r>
              <a:rPr lang="en-CA" altLang="en-US" sz="4800" dirty="0"/>
              <a:t>International Federation of Professional and Technical Engineers (IFPTE)</a:t>
            </a:r>
          </a:p>
          <a:p>
            <a:pPr marL="274308" lvl="1" indent="0">
              <a:lnSpc>
                <a:spcPct val="100000"/>
              </a:lnSpc>
              <a:spcBef>
                <a:spcPts val="0"/>
              </a:spcBef>
              <a:buSzPct val="90000"/>
              <a:buNone/>
            </a:pPr>
            <a:endParaRPr lang="en-CA" sz="3200" b="1" dirty="0"/>
          </a:p>
          <a:p>
            <a:pPr algn="ctr"/>
            <a:r>
              <a:rPr lang="en-CA" sz="5200" b="1" i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Erin Spencer</a:t>
            </a:r>
          </a:p>
          <a:p>
            <a:pPr algn="ctr"/>
            <a:r>
              <a:rPr lang="en-CA" sz="3600" i="1" dirty="0"/>
              <a:t>International Representative and Organizer (Canada)</a:t>
            </a:r>
          </a:p>
        </p:txBody>
      </p:sp>
    </p:spTree>
    <p:extLst>
      <p:ext uri="{BB962C8B-B14F-4D97-AF65-F5344CB8AC3E}">
        <p14:creationId xmlns:p14="http://schemas.microsoft.com/office/powerpoint/2010/main" val="554890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id="{D87AB319-64C0-4E2D-B1CD-0A970301BE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CA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F4AA0C77-4ECE-4BEE-B093-4D8E915D17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BD430F-F26C-7366-23E1-5E4C18647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504" y="770467"/>
            <a:ext cx="4205568" cy="3352800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7200" b="1" i="1">
                <a:solidFill>
                  <a:srgbClr val="FFFFFF"/>
                </a:solidFill>
              </a:rPr>
              <a:t>FINANCIAL REPORT   2023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F5586C31-848B-4D51-83B1-B9FD594E31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52536" y="0"/>
            <a:ext cx="6739464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A56030-2D8C-733B-DBC0-A1F1CBDA5F4C}"/>
              </a:ext>
            </a:extLst>
          </p:cNvPr>
          <p:cNvSpPr txBox="1"/>
          <p:nvPr/>
        </p:nvSpPr>
        <p:spPr>
          <a:xfrm>
            <a:off x="6185043" y="863035"/>
            <a:ext cx="540345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dirty="0"/>
              <a:t>A summary of the financial statements was shared with the membership at the meetings. To review or discuss the financial statements, please contact the TEAM office </a:t>
            </a:r>
            <a:r>
              <a:rPr lang="en-CA" sz="3600" dirty="0">
                <a:hlinkClick r:id="rId3"/>
              </a:rPr>
              <a:t>TEAM@teamunion.mb.ca</a:t>
            </a:r>
            <a:r>
              <a:rPr lang="en-CA" sz="3600" dirty="0"/>
              <a:t> 204-984-9470</a:t>
            </a:r>
          </a:p>
        </p:txBody>
      </p:sp>
    </p:spTree>
    <p:extLst>
      <p:ext uri="{BB962C8B-B14F-4D97-AF65-F5344CB8AC3E}">
        <p14:creationId xmlns:p14="http://schemas.microsoft.com/office/powerpoint/2010/main" val="442020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D430F-F26C-7366-23E1-5E4C18647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14993"/>
            <a:ext cx="10772775" cy="128830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CA" sz="5200" b="1" i="1" spc="0" dirty="0"/>
              <a:t>MEMBER ADVOCACY</a:t>
            </a:r>
            <a:endParaRPr lang="en-CA" sz="2400" b="1" i="1" spc="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978D1-50CE-4C78-28D8-0F2EEA71BF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1075233"/>
            <a:ext cx="10753725" cy="5264184"/>
          </a:xfrm>
        </p:spPr>
        <p:txBody>
          <a:bodyPr>
            <a:normAutofit/>
          </a:bodyPr>
          <a:lstStyle/>
          <a:p>
            <a:pPr marL="0" indent="0">
              <a:buClr>
                <a:schemeClr val="accent1">
                  <a:lumMod val="75000"/>
                </a:schemeClr>
              </a:buClr>
              <a:buNone/>
            </a:pPr>
            <a:r>
              <a:rPr lang="en-CA" altLang="en-US" sz="2800" b="1" dirty="0">
                <a:solidFill>
                  <a:srgbClr val="0070C0"/>
                </a:solidFill>
                <a:latin typeface="Aptos Light" panose="020B0004020202020204" pitchFamily="34" charset="0"/>
              </a:rPr>
              <a:t>     </a:t>
            </a:r>
            <a:r>
              <a:rPr lang="en-CA" altLang="en-US" sz="3600" b="1" dirty="0">
                <a:solidFill>
                  <a:srgbClr val="0070C0"/>
                </a:solidFill>
              </a:rPr>
              <a:t>for the year since the 2023 AGM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None/>
            </a:pPr>
            <a:endParaRPr lang="en-CA" altLang="en-US" sz="2800" b="1" dirty="0"/>
          </a:p>
          <a:p>
            <a:pPr marL="342000" lvl="1" indent="-342000">
              <a:lnSpc>
                <a:spcPct val="100000"/>
              </a:lnSpc>
              <a:spcBef>
                <a:spcPts val="1800"/>
              </a:spcBef>
              <a:buClr>
                <a:schemeClr val="accent1">
                  <a:lumMod val="75000"/>
                </a:schemeClr>
              </a:buClr>
              <a:buFont typeface="Symbol" panose="05050102010706020507" pitchFamily="18" charset="2"/>
              <a:buChar char="-"/>
            </a:pPr>
            <a:r>
              <a:rPr lang="en-CA" altLang="en-US" sz="2800" dirty="0"/>
              <a:t>more than 100 member inquiries answered</a:t>
            </a:r>
          </a:p>
          <a:p>
            <a:pPr marL="342000" lvl="1" indent="-3420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Symbol" panose="05050102010706020507" pitchFamily="18" charset="2"/>
              <a:buChar char="-"/>
            </a:pPr>
            <a:r>
              <a:rPr lang="en-CA" altLang="en-US" sz="2800" dirty="0"/>
              <a:t>46 new matters for investigation; approx. half resolved</a:t>
            </a:r>
          </a:p>
          <a:p>
            <a:pPr marL="342000" lvl="1" indent="-3420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Symbol" panose="05050102010706020507" pitchFamily="18" charset="2"/>
              <a:buChar char="-"/>
            </a:pPr>
            <a:r>
              <a:rPr lang="en-CA" altLang="en-US" sz="2800" dirty="0"/>
              <a:t>10 new grievances filed (14 active total)</a:t>
            </a:r>
          </a:p>
          <a:p>
            <a:pPr marL="342000" lvl="1" indent="-3420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Symbol" panose="05050102010706020507" pitchFamily="18" charset="2"/>
              <a:buChar char="-"/>
            </a:pPr>
            <a:r>
              <a:rPr lang="en-CA" altLang="en-US" sz="2800" dirty="0"/>
              <a:t>four grievances currently scheduled for arbitration or mediation;   includes two policy grievances related to the use of CLC/Personal Leave days and to the scope of the bargaining unit and union dues remittances</a:t>
            </a:r>
          </a:p>
        </p:txBody>
      </p:sp>
    </p:spTree>
    <p:extLst>
      <p:ext uri="{BB962C8B-B14F-4D97-AF65-F5344CB8AC3E}">
        <p14:creationId xmlns:p14="http://schemas.microsoft.com/office/powerpoint/2010/main" val="3242381251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1d391bd-a4d4-4c13-a01c-05ad3a9e6aaf" xsi:nil="true"/>
    <LastUpdated xmlns="de0b2c5e-2be1-492f-bae7-1654d1908427" xsi:nil="true"/>
    <Location xmlns="de0b2c5e-2be1-492f-bae7-1654d1908427" xsi:nil="true"/>
    <lcf76f155ced4ddcb4097134ff3c332f xmlns="de0b2c5e-2be1-492f-bae7-1654d1908427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28AFE5307F07C46B6BC1FB0E24800B9" ma:contentTypeVersion="16" ma:contentTypeDescription="Create a new document." ma:contentTypeScope="" ma:versionID="f3c91e9e7eb99011b595fe542379fd87">
  <xsd:schema xmlns:xsd="http://www.w3.org/2001/XMLSchema" xmlns:xs="http://www.w3.org/2001/XMLSchema" xmlns:p="http://schemas.microsoft.com/office/2006/metadata/properties" xmlns:ns2="de0b2c5e-2be1-492f-bae7-1654d1908427" xmlns:ns3="d1d391bd-a4d4-4c13-a01c-05ad3a9e6aaf" targetNamespace="http://schemas.microsoft.com/office/2006/metadata/properties" ma:root="true" ma:fieldsID="434b03116c410f40c526dacf21a9ff5c" ns2:_="" ns3:_="">
    <xsd:import namespace="de0b2c5e-2be1-492f-bae7-1654d1908427"/>
    <xsd:import namespace="d1d391bd-a4d4-4c13-a01c-05ad3a9e6aa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ocation" minOccurs="0"/>
                <xsd:element ref="ns2:LastUpdated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0b2c5e-2be1-492f-bae7-1654d19084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7ac11023-764c-48f9-8018-50462c4dbfd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ocation" ma:index="19" nillable="true" ma:displayName="Location" ma:format="Dropdown" ma:internalName="Location">
      <xsd:simpleType>
        <xsd:restriction base="dms:Text">
          <xsd:maxLength value="255"/>
        </xsd:restriction>
      </xsd:simpleType>
    </xsd:element>
    <xsd:element name="LastUpdated" ma:index="20" nillable="true" ma:displayName="Last Updated" ma:format="DateOnly" ma:internalName="LastUpdated">
      <xsd:simpleType>
        <xsd:restriction base="dms:DateTime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d391bd-a4d4-4c13-a01c-05ad3a9e6aa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2232dfed-69f8-4bbf-bd5a-d4d80a95a6fb}" ma:internalName="TaxCatchAll" ma:showField="CatchAllData" ma:web="d1d391bd-a4d4-4c13-a01c-05ad3a9e6aa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DF0E50C-7D66-46D5-83B7-A09FB844113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A453DD5-4A15-481C-BFC3-846FA3E000BF}">
  <ds:schemaRefs>
    <ds:schemaRef ds:uri="http://purl.org/dc/dcmitype/"/>
    <ds:schemaRef ds:uri="de0b2c5e-2be1-492f-bae7-1654d1908427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elements/1.1/"/>
    <ds:schemaRef ds:uri="d1d391bd-a4d4-4c13-a01c-05ad3a9e6aaf"/>
    <ds:schemaRef ds:uri="http://purl.org/dc/terms/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C24039DD-5228-4BCB-94E7-62A9E57844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e0b2c5e-2be1-492f-bae7-1654d1908427"/>
    <ds:schemaRef ds:uri="d1d391bd-a4d4-4c13-a01c-05ad3a9e6aa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5508</TotalTime>
  <Words>1094</Words>
  <Application>Microsoft Office PowerPoint</Application>
  <PresentationFormat>Widescreen</PresentationFormat>
  <Paragraphs>211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Aptos Display</vt:lpstr>
      <vt:lpstr>Aptos Light</vt:lpstr>
      <vt:lpstr>Arial</vt:lpstr>
      <vt:lpstr>Calibri</vt:lpstr>
      <vt:lpstr>Calibri Light</vt:lpstr>
      <vt:lpstr>Symbol</vt:lpstr>
      <vt:lpstr>Wingdings</vt:lpstr>
      <vt:lpstr>Metropolitan</vt:lpstr>
      <vt:lpstr> TEAM-IFPTE Local 161</vt:lpstr>
      <vt:lpstr>AGENDA</vt:lpstr>
      <vt:lpstr>PRESIDENT’S REPORT     2024 recap</vt:lpstr>
      <vt:lpstr>PRESIDENT’S REPORT     2024 scholarships</vt:lpstr>
      <vt:lpstr>PRESIDENT’S REPORT     board</vt:lpstr>
      <vt:lpstr>PRESIDENT’S REPORT    staff and advisors </vt:lpstr>
      <vt:lpstr>Greetings  </vt:lpstr>
      <vt:lpstr>FINANCIAL REPORT   2023</vt:lpstr>
      <vt:lpstr>MEMBER ADVOCACY</vt:lpstr>
      <vt:lpstr>MEMBER ADVOCACY</vt:lpstr>
      <vt:lpstr>MEMBER ADVOCACY</vt:lpstr>
      <vt:lpstr>MEMBER ADVOCACY</vt:lpstr>
      <vt:lpstr>PowerPoint Presentation</vt:lpstr>
      <vt:lpstr>PowerPoint Presentation</vt:lpstr>
      <vt:lpstr>PowerPoint Presentation</vt:lpstr>
      <vt:lpstr>NEGOTIATIONS      defining TEAM</vt:lpstr>
      <vt:lpstr>NEGOTIATIONS      wage parity</vt:lpstr>
      <vt:lpstr>NEGOTIATIONS      flexible work improvements</vt:lpstr>
      <vt:lpstr>NEGOTIATIONS      job security &amp; opportunity</vt:lpstr>
      <vt:lpstr>NEGOTIATIONS      other topics</vt:lpstr>
      <vt:lpstr>NEGOTIATIONS      no concessions</vt:lpstr>
      <vt:lpstr>LOOKING AHEAD      2025</vt:lpstr>
      <vt:lpstr>LOOKING AHEAD </vt:lpstr>
      <vt:lpstr>LOOKING AHEAD  </vt:lpstr>
      <vt:lpstr>Q&amp;A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TEAM-IFPTE Local 161</dc:title>
  <dc:creator>Erin Spencer</dc:creator>
  <cp:lastModifiedBy>Katherine Johnson</cp:lastModifiedBy>
  <cp:revision>131</cp:revision>
  <dcterms:created xsi:type="dcterms:W3CDTF">2022-09-23T22:26:15Z</dcterms:created>
  <dcterms:modified xsi:type="dcterms:W3CDTF">2024-11-14T16:30:59Z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0x010100228AFE5307F07C46B6BC1FB0E24800B9</vt:lpwstr>
  </property>
  <property fmtid="{D5CDD505-2E9C-101B-9397-08002B2CF9AE}" pid="3" name="MediaServiceImageTags">
    <vt:lpwstr/>
  </property>
</Properties>
</file>