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4"/>
  </p:sldMasterIdLst>
  <p:notesMasterIdLst>
    <p:notesMasterId r:id="rId30"/>
  </p:notesMasterIdLst>
  <p:sldIdLst>
    <p:sldId id="278" r:id="rId5"/>
    <p:sldId id="257" r:id="rId6"/>
    <p:sldId id="314" r:id="rId7"/>
    <p:sldId id="330" r:id="rId8"/>
    <p:sldId id="329" r:id="rId9"/>
    <p:sldId id="261" r:id="rId10"/>
    <p:sldId id="331" r:id="rId11"/>
    <p:sldId id="264" r:id="rId12"/>
    <p:sldId id="380" r:id="rId13"/>
    <p:sldId id="267" r:id="rId14"/>
    <p:sldId id="315" r:id="rId15"/>
    <p:sldId id="316" r:id="rId16"/>
    <p:sldId id="320" r:id="rId17"/>
    <p:sldId id="317" r:id="rId18"/>
    <p:sldId id="318" r:id="rId19"/>
    <p:sldId id="376" r:id="rId20"/>
    <p:sldId id="377" r:id="rId21"/>
    <p:sldId id="372" r:id="rId22"/>
    <p:sldId id="368" r:id="rId23"/>
    <p:sldId id="373" r:id="rId24"/>
    <p:sldId id="379" r:id="rId25"/>
    <p:sldId id="332" r:id="rId26"/>
    <p:sldId id="382" r:id="rId27"/>
    <p:sldId id="381" r:id="rId28"/>
    <p:sldId id="31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47" autoAdjust="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F647F-6B1B-4237-A540-DA6E16D68DE7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86823-7D93-41B1-AAEB-40A61A0877D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36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87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4582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2543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7645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4073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3988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0511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0332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28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50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2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5109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31E6A-482F-41BF-97C1-9406BE2734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45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6934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1C542-A258-2C9A-B9A0-E5A3418F8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FA320B-4DA9-286D-359E-D988CB8500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197946-C769-A52B-4700-CBAD3249C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020BA-25FB-957F-D3AC-7A4B7DFA4C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8460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BDA1EA-9B15-06E3-8B2D-F41D6CF88B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2AB455-1C14-5D49-6AEC-75DAE1EB96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3A8B23-007B-E249-B0F2-4EE6823DF9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30BB1-983B-D097-EA6E-2BF0046FF5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23675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0EEC1-55F2-3DA2-9B8D-457B067B7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5CA386-43A4-18CF-3AF3-746B591D82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78160E-6C70-3D30-FCBA-C582F4ADC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43571-E2BA-3A4B-1295-06AADD4EE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7495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8CDBA2-41F2-4364-BD06-68710231B19D}" type="slidenum">
              <a:rPr lang="en-US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0663" y="188913"/>
            <a:ext cx="6746875" cy="379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5456169" y="6778191"/>
            <a:ext cx="4174782" cy="35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59" tIns="47780" rIns="95559" bIns="47780" anchor="b"/>
          <a:lstStyle/>
          <a:p>
            <a:pPr algn="r"/>
            <a:fld id="{A753C175-2BDD-47F8-934B-DCA181FE5D10}" type="slidenum">
              <a:rPr lang="en-US" altLang="en-US" sz="1200"/>
              <a:pPr algn="r"/>
              <a:t>25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16241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615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C7BDA-CF39-C51A-F7DE-8CA0AD00D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775613-DC3A-B479-BA1D-47505124F0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F6C86F-B207-4F91-611B-5C587CE71A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34680-F785-29A6-7979-E45530408F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833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529A6B-1EF2-CB4A-A570-42CDBDF1D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22A2FE-E70C-DD26-4119-2312895271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729890-D834-CE16-33D0-211721764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E7E82-B037-5AF2-FA04-4EC5CEC0E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4139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229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A803D-CC0F-EA95-205D-263C2D2A7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E00CC1-986B-5D41-7BC9-40424DF84B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6B460A-8CF7-FE2F-B268-4DFB92DEA0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D32D6-3F3F-B13C-4DD3-81E4150B9D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099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0310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86823-7D93-41B1-AAEB-40A61A0877D1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466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975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342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389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672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948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015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039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78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885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02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4667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F5B98ED-FCAC-45ED-9FC1-8EAC2650F402}" type="datetimeFigureOut">
              <a:rPr lang="en-CA" smtClean="0"/>
              <a:t>2024-11-14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F81866F-8705-44D5-B3B4-D426D9B1714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749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teamunion.mb.ca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teamunion.mb.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D8610E-CDD3-CCBC-1F5C-6B0AEBE1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41" y="4487508"/>
            <a:ext cx="8085582" cy="989986"/>
          </a:xfrm>
        </p:spPr>
        <p:txBody>
          <a:bodyPr>
            <a:normAutofit/>
          </a:bodyPr>
          <a:lstStyle/>
          <a:p>
            <a:br>
              <a:rPr lang="en-CA" sz="2250" b="1" dirty="0"/>
            </a:br>
            <a:r>
              <a:rPr lang="en-CA" sz="4200" b="1" spc="0" dirty="0">
                <a:solidFill>
                  <a:schemeClr val="accent4">
                    <a:lumMod val="75000"/>
                  </a:schemeClr>
                </a:solidFill>
              </a:rPr>
              <a:t>TEAM-IFPTE Local 161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CFD32D2-7154-A1BD-2104-D2C595066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"/>
            <a:ext cx="12192000" cy="4628559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82CE6-2EE3-AF03-0E52-3EB17A698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1441" y="5422902"/>
            <a:ext cx="6922008" cy="989986"/>
          </a:xfrm>
        </p:spPr>
        <p:txBody>
          <a:bodyPr>
            <a:normAutofit fontScale="92500" lnSpcReduction="10000"/>
          </a:bodyPr>
          <a:lstStyle/>
          <a:p>
            <a:r>
              <a:rPr lang="en-CA" sz="3200" b="1" dirty="0">
                <a:solidFill>
                  <a:schemeClr val="bg1">
                    <a:lumMod val="95000"/>
                  </a:schemeClr>
                </a:solidFill>
              </a:rPr>
              <a:t>Annual General Meeting</a:t>
            </a:r>
          </a:p>
          <a:p>
            <a:r>
              <a:rPr lang="en-CA" sz="2800" b="1" dirty="0">
                <a:solidFill>
                  <a:schemeClr val="bg1">
                    <a:lumMod val="95000"/>
                  </a:schemeClr>
                </a:solidFill>
              </a:rPr>
              <a:t>November 12, 13, 2024</a:t>
            </a:r>
          </a:p>
        </p:txBody>
      </p:sp>
      <p:pic>
        <p:nvPicPr>
          <p:cNvPr id="5" name="Picture 2" descr="TEAM Manitoba">
            <a:extLst>
              <a:ext uri="{FF2B5EF4-FFF2-40B4-BE49-F238E27FC236}">
                <a16:creationId xmlns:a16="http://schemas.microsoft.com/office/drawing/2014/main" id="{B8721ADD-C864-461E-94EE-61B27E7D6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41" y="2060548"/>
            <a:ext cx="5078363" cy="161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61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78D1-50CE-4C78-28D8-0F2EEA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75109"/>
            <a:ext cx="10753725" cy="524949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CA" altLang="en-US" sz="3000" dirty="0">
                <a:solidFill>
                  <a:srgbClr val="0070C0"/>
                </a:solidFill>
              </a:rPr>
              <a:t>     </a:t>
            </a:r>
            <a:r>
              <a:rPr lang="en-CA" altLang="en-US" sz="3900" b="1" dirty="0">
                <a:solidFill>
                  <a:srgbClr val="0070C0"/>
                </a:solidFill>
              </a:rPr>
              <a:t>main issues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altLang="en-US" sz="3000" b="1" dirty="0"/>
          </a:p>
          <a:p>
            <a:pPr marL="342000"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3000" dirty="0"/>
              <a:t>allocation/assignment of workloads and unmanageable expectations;  Psychological Health and Safety issues resulting from workloads that are excessive over a prolonged period</a:t>
            </a:r>
          </a:p>
          <a:p>
            <a:pPr marL="342000"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3000" dirty="0"/>
              <a:t>accommodations and requests for flexible work arrangements</a:t>
            </a:r>
          </a:p>
          <a:p>
            <a:pPr marL="342000"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3000" dirty="0"/>
              <a:t>performance assessment and management</a:t>
            </a:r>
          </a:p>
          <a:p>
            <a:pPr marL="342000"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3000" dirty="0"/>
              <a:t>continued business transformation of TEAM’s work with other non-unionized parts of Bell together with a lack of new job opportunities for members</a:t>
            </a:r>
          </a:p>
          <a:p>
            <a:pPr lvl="1"/>
            <a:endParaRPr lang="en-CA" altLang="en-US" sz="3600" b="1" dirty="0"/>
          </a:p>
          <a:p>
            <a:pPr lvl="1"/>
            <a:endParaRPr lang="en-CA" altLang="en-US" sz="3600" b="1" dirty="0"/>
          </a:p>
          <a:p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C640F5-DB40-8A42-D582-A84C4987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4993"/>
            <a:ext cx="10772775" cy="12883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5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78D1-50CE-4C78-28D8-0F2EEA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76214"/>
            <a:ext cx="11386390" cy="5362686"/>
          </a:xfrm>
        </p:spPr>
        <p:txBody>
          <a:bodyPr>
            <a:normAutofit/>
          </a:bodyPr>
          <a:lstStyle/>
          <a:p>
            <a:pPr marL="4572" lvl="1" indent="0"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2800" b="1" dirty="0">
                <a:solidFill>
                  <a:srgbClr val="0070C0"/>
                </a:solidFill>
              </a:rPr>
              <a:t>     </a:t>
            </a:r>
            <a:r>
              <a:rPr lang="en-CA" sz="3600" b="1" dirty="0">
                <a:solidFill>
                  <a:srgbClr val="0070C0"/>
                </a:solidFill>
              </a:rPr>
              <a:t>job changes and unmanageable workloads and expectations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2800" b="1" dirty="0"/>
          </a:p>
          <a:p>
            <a:pPr marL="4572" lvl="1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3600" dirty="0"/>
              <a:t>process for a job to be reviewed and re-evaluated</a:t>
            </a:r>
            <a:endParaRPr lang="en-CA" sz="1200" dirty="0"/>
          </a:p>
          <a:p>
            <a:pPr marL="4572" lvl="1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1200" dirty="0"/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request and review the current job description 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revise job description to reflect current work accountabilities and tasks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meet with your supervisor/leader to discuss any changes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TEAM can assist throughout the process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A8ED4C-8967-2C0C-64FD-059C56821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4993"/>
            <a:ext cx="10772775" cy="12883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3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78D1-50CE-4C78-28D8-0F2EEA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75109"/>
            <a:ext cx="10753725" cy="46166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2800" b="1" dirty="0">
                <a:solidFill>
                  <a:srgbClr val="0070C0"/>
                </a:solidFill>
              </a:rPr>
              <a:t>     </a:t>
            </a:r>
            <a:r>
              <a:rPr lang="en-CA" sz="3600" b="1" dirty="0">
                <a:solidFill>
                  <a:srgbClr val="0070C0"/>
                </a:solidFill>
              </a:rPr>
              <a:t>Bell’s accommodation process and Workways policy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sz="3000" dirty="0"/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Canadian Human Rights Act – duty to accommodate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Canada Labour Code – flexible work arrangements 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CLC flex work legislation not entirely covered within Workways policy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TEAM following up on concerns with Bell on the accommodation process for members to follow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3BCEF02-9886-C97A-AF8D-62F988A1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4993"/>
            <a:ext cx="10772775" cy="12883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1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78D1-50CE-4C78-28D8-0F2EEA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76325"/>
            <a:ext cx="10753725" cy="5295900"/>
          </a:xfrm>
        </p:spPr>
        <p:txBody>
          <a:bodyPr>
            <a:normAutofit/>
          </a:bodyPr>
          <a:lstStyle/>
          <a:p>
            <a:pPr marL="4572" lvl="1" indent="0"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800" b="1" dirty="0">
                <a:solidFill>
                  <a:srgbClr val="0070C0"/>
                </a:solidFill>
                <a:latin typeface="Aptos Light" panose="020B0004020202020204" pitchFamily="34" charset="0"/>
              </a:rPr>
              <a:t>     </a:t>
            </a:r>
            <a:r>
              <a:rPr lang="en-CA" altLang="en-US" sz="3600" b="1" dirty="0">
                <a:solidFill>
                  <a:srgbClr val="0070C0"/>
                </a:solidFill>
              </a:rPr>
              <a:t>performance assessment and management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2800" dirty="0"/>
          </a:p>
          <a:p>
            <a:pPr marL="342000" lvl="1" indent="-34200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3600" dirty="0"/>
              <a:t>process to challenge PMP based on an AIP reduction</a:t>
            </a:r>
          </a:p>
          <a:p>
            <a:pPr marL="342000" lvl="1" indent="-34200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1300" dirty="0"/>
          </a:p>
          <a:p>
            <a:pPr marL="342000" lvl="1" indent="-342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what can we grieve?</a:t>
            </a:r>
          </a:p>
          <a:p>
            <a:pPr marL="342000" lvl="1" indent="-342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employee participation and opportunity for input- include your comments about what you agree/and or disagree with during the mid-year and year-end review</a:t>
            </a:r>
          </a:p>
          <a:p>
            <a:pPr marL="342000" lvl="1" indent="-342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clarify what is required to be successful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5704FD-B24A-80C5-0D29-F234656196E7}"/>
              </a:ext>
            </a:extLst>
          </p:cNvPr>
          <p:cNvSpPr txBox="1">
            <a:spLocks/>
          </p:cNvSpPr>
          <p:nvPr/>
        </p:nvSpPr>
        <p:spPr>
          <a:xfrm>
            <a:off x="657224" y="14993"/>
            <a:ext cx="10772775" cy="1288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5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CFEB0-D288-F205-FD2E-BD671A528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068705"/>
            <a:ext cx="10753725" cy="53606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800" b="1" dirty="0">
                <a:solidFill>
                  <a:srgbClr val="0070C0"/>
                </a:solidFill>
              </a:rPr>
              <a:t>     </a:t>
            </a:r>
            <a:r>
              <a:rPr lang="en-CA" altLang="en-US" sz="3600" b="1" dirty="0">
                <a:solidFill>
                  <a:srgbClr val="0070C0"/>
                </a:solidFill>
              </a:rPr>
              <a:t>continued transfer of TEAM work to other parts of Bell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3600" b="1" dirty="0">
                <a:solidFill>
                  <a:srgbClr val="0070C0"/>
                </a:solidFill>
              </a:rPr>
              <a:t>    and effect upon job opportunities for members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2800" b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2800" b="1" dirty="0">
              <a:solidFill>
                <a:srgbClr val="0070C0"/>
              </a:solidFill>
            </a:endParaRP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need to track where work goes when TEAM members leave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there needs to be more opportunities for TEAM members to compete on Bell jobs</a:t>
            </a:r>
          </a:p>
          <a:p>
            <a:pPr marL="3420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need to track TEAM work alignment with similar Bell Canada work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DCBDA5-182E-BF82-1DE0-E8F4951E3CC3}"/>
              </a:ext>
            </a:extLst>
          </p:cNvPr>
          <p:cNvSpPr txBox="1">
            <a:spLocks/>
          </p:cNvSpPr>
          <p:nvPr/>
        </p:nvSpPr>
        <p:spPr>
          <a:xfrm>
            <a:off x="657224" y="14993"/>
            <a:ext cx="10772775" cy="1288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43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EB1E-00B3-7115-0BA3-6C173D29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077670"/>
            <a:ext cx="10753725" cy="5304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2800" b="1" dirty="0">
                <a:solidFill>
                  <a:srgbClr val="0070C0"/>
                </a:solidFill>
              </a:rPr>
              <a:t>     </a:t>
            </a:r>
            <a:r>
              <a:rPr lang="en-CA" sz="3600" b="1" dirty="0">
                <a:solidFill>
                  <a:srgbClr val="0070C0"/>
                </a:solidFill>
              </a:rPr>
              <a:t>contractors performing TEAM work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4500" b="1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contracting-in vs. contracting-out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Bell must report monthly and pay dues-in-lieu for contracted-in resources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no requirement for Bell to advise TEAM of work that it contracts out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we need your help in ensuring Bell categorizes and reports contracted-in resources appropriately</a:t>
            </a:r>
          </a:p>
          <a:p>
            <a:pPr lvl="5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2D556C-58E5-AB4D-107C-2E0F46641D0C}"/>
              </a:ext>
            </a:extLst>
          </p:cNvPr>
          <p:cNvSpPr txBox="1">
            <a:spLocks/>
          </p:cNvSpPr>
          <p:nvPr/>
        </p:nvSpPr>
        <p:spPr>
          <a:xfrm>
            <a:off x="657224" y="14993"/>
            <a:ext cx="10772775" cy="1288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4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3FAA-5C80-42AB-A0D2-A379FE40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spc="0" dirty="0"/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d</a:t>
            </a:r>
            <a:r>
              <a:rPr lang="en-US" altLang="en-US" sz="3600" b="1" spc="0" dirty="0">
                <a:solidFill>
                  <a:srgbClr val="0070C0"/>
                </a:solidFill>
              </a:rPr>
              <a:t>efining TEAM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865AC-1D59-45C1-8B1E-F170EAFFC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960" y="2631393"/>
            <a:ext cx="7543801" cy="4023360"/>
          </a:xfrm>
        </p:spPr>
        <p:txBody>
          <a:bodyPr/>
          <a:lstStyle/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dirty="0"/>
              <a:t>update certification 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dirty="0"/>
              <a:t>wage parity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dirty="0"/>
              <a:t>flexible work improvements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dirty="0"/>
              <a:t>job security &amp; opportunity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dirty="0"/>
              <a:t>other topics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CA" dirty="0"/>
              <a:t>no concessions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CA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CA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62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2D809-267E-43AC-8930-8D234F2E7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506980"/>
            <a:ext cx="10753725" cy="3766185"/>
          </a:xfrm>
        </p:spPr>
        <p:txBody>
          <a:bodyPr>
            <a:normAutofit/>
          </a:bodyPr>
          <a:lstStyle/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dirty="0"/>
              <a:t>annual general wage increases that keep pace with equivalent professionals within and outside of Bell Canada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dirty="0"/>
              <a:t>retroactive payment to address the affordability crisis during the term of the last collective agreement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dirty="0"/>
              <a:t>remove quotas for AIP 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dirty="0"/>
              <a:t>adjust pay scales to reflect current makeup of TEAM members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dirty="0"/>
              <a:t>eight hours pay for eight hours work for managers of craft employees</a:t>
            </a:r>
          </a:p>
          <a:p>
            <a:pPr marL="658351" lvl="3" indent="0" algn="just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CA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829B4B-FF89-B2B6-42DA-51F50F56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spc="0" dirty="0"/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wage parity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20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2335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2360022" y="2584937"/>
            <a:ext cx="7530738" cy="36870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annual compensation for employees for home office expenditures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parking and mileage expenses for employees when required to attend at the office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ability to grieve Bell Workways profile designation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flexibility for in-office employees, for example, a compressed work week</a:t>
            </a:r>
          </a:p>
          <a:p>
            <a:pPr marL="560888" lvl="1" indent="-268288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3A07BB-67B7-6790-AB90-86758A64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spc="0" dirty="0"/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flexible work improvements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73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2335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2360022" y="2205464"/>
            <a:ext cx="7530738" cy="39315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VRTIP and severance entitlements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amend self-identified VRTIP procedure and incentives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expand recall rights 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transparency in evaluation processes 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transfer employees selected for layoff or on recall to vacant positions for which they are qualified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re-evaluate Contracting-in LOU</a:t>
            </a:r>
          </a:p>
          <a:p>
            <a:pPr marL="292600" lvl="1" indent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CA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7A3969-11DD-11F8-AEC7-4AF489AC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spc="0" dirty="0"/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job security &amp; opportunity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8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AE1C-6AF4-4C73-060C-29BD84F5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59763"/>
            <a:ext cx="10772775" cy="959371"/>
          </a:xfrm>
        </p:spPr>
        <p:txBody>
          <a:bodyPr>
            <a:normAutofit/>
          </a:bodyPr>
          <a:lstStyle/>
          <a:p>
            <a:r>
              <a:rPr lang="en-CA" sz="5200" b="1" i="1" spc="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FCFB-B916-E55A-6CA1-B1B04B843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19134"/>
            <a:ext cx="10753725" cy="5306518"/>
          </a:xfrm>
        </p:spPr>
        <p:txBody>
          <a:bodyPr>
            <a:normAutofit fontScale="85000" lnSpcReduction="20000"/>
          </a:bodyPr>
          <a:lstStyle/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"/>
            </a:pPr>
            <a:r>
              <a:rPr lang="en-CA" sz="3800" dirty="0"/>
              <a:t>welcome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"/>
            </a:pPr>
            <a:r>
              <a:rPr lang="en-CA" sz="3800" dirty="0"/>
              <a:t>president’s report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dirty="0"/>
              <a:t>greetings from the IFPTE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dirty="0"/>
              <a:t>financial report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dirty="0"/>
              <a:t>member advocacy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dirty="0"/>
              <a:t>negotiating the 2025 collective agreement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dirty="0"/>
              <a:t>looking ahead</a:t>
            </a:r>
          </a:p>
          <a:p>
            <a:pPr lvl="1" indent="-54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dirty="0"/>
              <a:t>Q&amp;A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1202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791F42-AB73-4B7F-A7DB-F508A2FE1547}"/>
              </a:ext>
            </a:extLst>
          </p:cNvPr>
          <p:cNvSpPr txBox="1">
            <a:spLocks noChangeArrowheads="1"/>
          </p:cNvSpPr>
          <p:nvPr/>
        </p:nvSpPr>
        <p:spPr>
          <a:xfrm>
            <a:off x="2335671" y="1952978"/>
            <a:ext cx="7530738" cy="433025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CA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F51D0C-2CD6-49FB-A1B6-6EF03B5DA376}"/>
              </a:ext>
            </a:extLst>
          </p:cNvPr>
          <p:cNvSpPr txBox="1">
            <a:spLocks noChangeArrowheads="1"/>
          </p:cNvSpPr>
          <p:nvPr/>
        </p:nvSpPr>
        <p:spPr>
          <a:xfrm>
            <a:off x="2360021" y="1941688"/>
            <a:ext cx="7965079" cy="462970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38" indent="-91438" algn="l" defTabSz="914378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38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14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789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65" indent="-182876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terminate the National Work LOU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notice to TEAM of change in job titles and/ or description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proportionality for arbitration, including mandatory mediation 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commit to current and accurate job descriptions that align with equivalent Bell positions outside of Manitoba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incorporate Defined Contribution Pension Plan provisions and governance into agreement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match any language improvements achieved by other bargaining units at Bell </a:t>
            </a:r>
          </a:p>
          <a:p>
            <a:pPr marL="560888" lvl="1" indent="-268288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align with improvements in Canada Labour Code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BB3E8A-E0C8-4608-896F-BB44C665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spc="0" dirty="0"/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other topics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39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52FB-AF16-44C8-A32C-4F87DD537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2287905"/>
            <a:ext cx="10753725" cy="3766185"/>
          </a:xfrm>
        </p:spPr>
        <p:txBody>
          <a:bodyPr>
            <a:normAutofit/>
          </a:bodyPr>
          <a:lstStyle/>
          <a:p>
            <a:pPr marL="292600" lvl="1" indent="0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CA" dirty="0"/>
              <a:t>no reduction in any component of compensation, including:</a:t>
            </a:r>
          </a:p>
          <a:p>
            <a:pPr marL="926639" lvl="3" indent="-268288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sz="2400" dirty="0"/>
              <a:t>vacation entitlements</a:t>
            </a:r>
          </a:p>
          <a:p>
            <a:pPr marL="926639" lvl="3" indent="-268288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sz="2400" dirty="0"/>
              <a:t>sick leave benefits</a:t>
            </a:r>
          </a:p>
          <a:p>
            <a:pPr marL="926639" lvl="3" indent="-268288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sz="2400" dirty="0"/>
              <a:t>PLDs</a:t>
            </a:r>
          </a:p>
          <a:p>
            <a:pPr marL="926639" lvl="3" indent="-268288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sz="2400" dirty="0"/>
              <a:t>OT provisions</a:t>
            </a:r>
          </a:p>
          <a:p>
            <a:pPr marL="926639" lvl="3" indent="-268288" algn="just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CA" sz="2400" dirty="0"/>
              <a:t>shift differentials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6F890D-C51B-AAFB-A1F6-EC5B9F97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spc="0" dirty="0"/>
              <a:t>NEGOTIATIONS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no concessions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67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7E5A5-802E-8D25-CA46-B0DB61FCB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B952-B1F9-4BC5-81A3-748183F20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439798"/>
            <a:ext cx="10753725" cy="4521388"/>
          </a:xfrm>
        </p:spPr>
        <p:txBody>
          <a:bodyPr>
            <a:noAutofit/>
          </a:bodyPr>
          <a:lstStyle/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sz="2800" dirty="0"/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sz="2800" dirty="0"/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MFL women’s committee memorial lunch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December 6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IFPTE MB legislative advocacy conference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January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MFL H&amp;S Conference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February 6, 7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Mel Myers labour law conference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March 20, 21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2800" dirty="0"/>
              <a:t>board elections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December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sz="2800" i="1" dirty="0">
              <a:solidFill>
                <a:srgbClr val="0070C0"/>
              </a:solidFill>
              <a:latin typeface="Aptos Display" panose="020B0004020202020204" pitchFamily="34" charset="0"/>
            </a:endParaRPr>
          </a:p>
          <a:p>
            <a:pPr marL="4572" lvl="1" indent="0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76F6F7-2D0E-51B7-C3D6-CB4BC1DBA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kern="0" spc="0" dirty="0"/>
              <a:t>LOOKING AHEAD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altLang="en-US" sz="3600" b="1" kern="0" spc="0" dirty="0">
                <a:solidFill>
                  <a:srgbClr val="0070C0"/>
                </a:solidFill>
              </a:rPr>
              <a:t>2025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81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8B2D26-8441-475F-7CED-59C2371C0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66C3-4939-01C7-6D1A-34446162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439798"/>
            <a:ext cx="10753725" cy="4521388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sz="3600" b="1" dirty="0"/>
              <a:t>threat/weakness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en-CA" sz="2800" dirty="0"/>
              <a:t>lack of career advancement opportunities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en-CA" sz="2800" dirty="0"/>
              <a:t>sense of waiting to be laid off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sz="3600" b="1" dirty="0"/>
              <a:t>opportunity/strength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en-CA" sz="2800" dirty="0"/>
              <a:t>national scope of TEAM’s bargaining unit certification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Tx/>
              <a:buChar char="-"/>
            </a:pPr>
            <a:r>
              <a:rPr lang="en-CA" sz="2800" dirty="0"/>
              <a:t>align TEAM job descriptions/pay scales with Bell jobs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52733F-3E6D-351B-877B-6B87C6FC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kern="0" spc="0" dirty="0"/>
              <a:t>LOOKING AHEAD</a:t>
            </a:r>
            <a:br>
              <a:rPr lang="en-US" altLang="en-US" b="1" kern="0" dirty="0">
                <a:solidFill>
                  <a:schemeClr val="accent2">
                    <a:lumMod val="75000"/>
                  </a:schemeClr>
                </a:solidFill>
              </a:rPr>
            </a:br>
            <a:endParaRPr lang="en-CA" sz="3600" b="1" spc="0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C68E0-29F6-406B-4209-BD2E1C88B509}"/>
              </a:ext>
            </a:extLst>
          </p:cNvPr>
          <p:cNvSpPr/>
          <p:nvPr/>
        </p:nvSpPr>
        <p:spPr>
          <a:xfrm rot="548537">
            <a:off x="8915400" y="1776046"/>
            <a:ext cx="2074985" cy="19343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Boxed in as </a:t>
            </a:r>
            <a:r>
              <a:rPr lang="en-US" sz="3600" b="1" dirty="0" err="1"/>
              <a:t>BellMTS</a:t>
            </a:r>
            <a:endParaRPr lang="en-CA" sz="3600" b="1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C9405827-5755-7B2E-96BE-BBB3A30A4E5D}"/>
              </a:ext>
            </a:extLst>
          </p:cNvPr>
          <p:cNvSpPr/>
          <p:nvPr/>
        </p:nvSpPr>
        <p:spPr>
          <a:xfrm>
            <a:off x="1242646" y="5627073"/>
            <a:ext cx="9888227" cy="773724"/>
          </a:xfrm>
          <a:prstGeom prst="homePlat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make it easy for Bell to have jobs in Manitoba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412673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DEDB4-FC70-D32A-36FF-6F28B7E854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E47D1-93A7-D7F4-FC54-89B5D953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439798"/>
            <a:ext cx="11194807" cy="4081772"/>
          </a:xfrm>
        </p:spPr>
        <p:txBody>
          <a:bodyPr>
            <a:noAutofit/>
          </a:bodyPr>
          <a:lstStyle/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sz="2800" dirty="0"/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endParaRPr lang="en-CA" sz="2800" dirty="0"/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TEAM focus group(s)     </a:t>
            </a:r>
            <a:r>
              <a:rPr lang="en-CA" sz="3600" i="1" dirty="0">
                <a:solidFill>
                  <a:srgbClr val="0070C0"/>
                </a:solidFill>
                <a:latin typeface="Aptos Display" panose="020B0004020202020204" pitchFamily="34" charset="0"/>
              </a:rPr>
              <a:t>November 20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TEAM representatives in the work units</a:t>
            </a:r>
          </a:p>
          <a:p>
            <a:pPr lvl="1" indent="-5400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negotiating TEAM’s renewed collective agreement</a:t>
            </a:r>
            <a:endParaRPr lang="en-CA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872CB0-37AD-CB72-6A50-E6448A2D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37" y="499533"/>
            <a:ext cx="6235945" cy="165819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5200" b="1" i="1" kern="0" spc="0" dirty="0"/>
              <a:t>LOOKING AHEAD</a:t>
            </a:r>
            <a:br>
              <a:rPr lang="en-US" altLang="en-US" sz="5200" b="1" i="1" kern="0" spc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5200" b="1" i="1" kern="0" spc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CA" sz="3600" b="1" spc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6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/>
              <a:t>Q&amp;A</a:t>
            </a:r>
            <a:endParaRPr lang="en-US" altLang="en-US" sz="4000" i="1" dirty="0">
              <a:latin typeface="Calibri Light" panose="020F0302020204030204" pitchFamily="34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2261446" y="1511763"/>
            <a:ext cx="7669108" cy="437529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204-984-9470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1-877-984-9470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4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team@teamunion.mb.ca</a:t>
            </a:r>
            <a:endParaRPr lang="en-US" altLang="en-US" sz="40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ctr">
              <a:lnSpc>
                <a:spcPct val="110000"/>
              </a:lnSpc>
              <a:spcBef>
                <a:spcPts val="120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3000" i="1" dirty="0">
                <a:solidFill>
                  <a:srgbClr val="0070C0"/>
                </a:solidFill>
                <a:latin typeface="Aptos Display" panose="020B0004020202020204" pitchFamily="34" charset="0"/>
              </a:rPr>
              <a:t>teamunion.org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altLang="en-US" sz="26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CA" altLang="en-US" sz="26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CA" altLang="en-US" sz="26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TEAM Manitoba">
            <a:extLst>
              <a:ext uri="{FF2B5EF4-FFF2-40B4-BE49-F238E27FC236}">
                <a16:creationId xmlns:a16="http://schemas.microsoft.com/office/drawing/2014/main" id="{7A786F60-706C-0566-0EEC-C36C8EFDC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5254201"/>
            <a:ext cx="3413760" cy="108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0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10ED7-2DE9-83F2-BABC-07D12F275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24336"/>
          </a:xfrm>
        </p:spPr>
        <p:txBody>
          <a:bodyPr/>
          <a:lstStyle/>
          <a:p>
            <a:r>
              <a:rPr lang="en-CA" sz="5200" b="1" i="1" spc="0" dirty="0"/>
              <a:t>PRESIDENT’S REPORT     </a:t>
            </a:r>
            <a:r>
              <a:rPr lang="en-CA" sz="4400" b="1" i="1" spc="0" dirty="0">
                <a:solidFill>
                  <a:srgbClr val="0070C0"/>
                </a:solidFill>
              </a:rPr>
              <a:t>2024 recap</a:t>
            </a:r>
            <a:endParaRPr lang="en-CA" b="1" i="1" spc="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EED6-89E1-6DC6-A1DB-4731AA014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723869"/>
            <a:ext cx="10753725" cy="4811842"/>
          </a:xfrm>
        </p:spPr>
        <p:txBody>
          <a:bodyPr>
            <a:normAutofit lnSpcReduction="10000"/>
          </a:bodyPr>
          <a:lstStyle/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MFL health and safety conference</a:t>
            </a:r>
          </a:p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Mel Myers labour law conference</a:t>
            </a:r>
          </a:p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IFPTE 61</a:t>
            </a:r>
            <a:r>
              <a:rPr lang="en-CA" sz="3600" baseline="30000" dirty="0"/>
              <a:t>st</a:t>
            </a:r>
            <a:r>
              <a:rPr lang="en-CA" sz="3600" dirty="0"/>
              <a:t> international convention</a:t>
            </a:r>
          </a:p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Take-a-Break lunches</a:t>
            </a:r>
          </a:p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met with Minister Malaya Marcelino</a:t>
            </a:r>
            <a:r>
              <a:rPr lang="en-CA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000" i="1" dirty="0">
                <a:solidFill>
                  <a:srgbClr val="0070C0"/>
                </a:solidFill>
                <a:latin typeface="Aptos Display" panose="020B0004020202020204" pitchFamily="34" charset="0"/>
              </a:rPr>
              <a:t>MB Labour</a:t>
            </a:r>
          </a:p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met with Minister Lisa Naylor </a:t>
            </a:r>
            <a:r>
              <a:rPr lang="en-CA" sz="3000" i="1" dirty="0">
                <a:solidFill>
                  <a:srgbClr val="0070C0"/>
                </a:solidFill>
                <a:latin typeface="Aptos Display" panose="020B0004020202020204" pitchFamily="34" charset="0"/>
              </a:rPr>
              <a:t>MB Infrastructure</a:t>
            </a:r>
          </a:p>
          <a:p>
            <a:pPr lvl="1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600" dirty="0"/>
              <a:t>met with Lorne Pelletier, Sr Economic Advisor </a:t>
            </a:r>
            <a:r>
              <a:rPr lang="en-CA" sz="3000" i="1" dirty="0">
                <a:solidFill>
                  <a:srgbClr val="0070C0"/>
                </a:solidFill>
                <a:latin typeface="Aptos Display" panose="020B0004020202020204" pitchFamily="34" charset="0"/>
              </a:rPr>
              <a:t>MMF</a:t>
            </a:r>
          </a:p>
        </p:txBody>
      </p:sp>
    </p:spTree>
    <p:extLst>
      <p:ext uri="{BB962C8B-B14F-4D97-AF65-F5344CB8AC3E}">
        <p14:creationId xmlns:p14="http://schemas.microsoft.com/office/powerpoint/2010/main" val="227781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D0415-1483-03E3-28FC-66181CB0C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1725-A732-7E7F-1308-68FFB3A4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24336"/>
          </a:xfrm>
        </p:spPr>
        <p:txBody>
          <a:bodyPr/>
          <a:lstStyle/>
          <a:p>
            <a:r>
              <a:rPr lang="en-CA" sz="5200" b="1" i="1" spc="0" dirty="0"/>
              <a:t>PRESIDENT’S REPORT     </a:t>
            </a:r>
            <a:r>
              <a:rPr lang="en-CA" sz="4400" b="1" i="1" spc="0" dirty="0">
                <a:solidFill>
                  <a:srgbClr val="0070C0"/>
                </a:solidFill>
              </a:rPr>
              <a:t>2024 scholarships</a:t>
            </a:r>
            <a:endParaRPr lang="en-CA" b="1" i="1" spc="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151D-CFF0-4145-A0E0-0DEFE84CB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18939"/>
            <a:ext cx="10753725" cy="4736890"/>
          </a:xfrm>
        </p:spPr>
        <p:txBody>
          <a:bodyPr>
            <a:normAutofit lnSpcReduction="10000"/>
          </a:bodyPr>
          <a:lstStyle/>
          <a:p>
            <a:pPr marL="8640" lvl="2" indent="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3600" i="0" dirty="0"/>
              <a:t>TEAM scholarships </a:t>
            </a:r>
            <a:r>
              <a:rPr lang="en-CA" sz="3600" dirty="0">
                <a:solidFill>
                  <a:srgbClr val="0070C0"/>
                </a:solidFill>
              </a:rPr>
              <a:t>$1,000</a:t>
            </a:r>
          </a:p>
          <a:p>
            <a:pPr lvl="3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000" dirty="0"/>
              <a:t>Ella Adamo              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Kelly Adamo</a:t>
            </a:r>
          </a:p>
          <a:p>
            <a:pPr lvl="3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000" dirty="0"/>
              <a:t>Kaitlyn Dure            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Shannon Dure</a:t>
            </a:r>
          </a:p>
          <a:p>
            <a:pPr lvl="3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000" dirty="0"/>
              <a:t>Connor </a:t>
            </a:r>
            <a:r>
              <a:rPr lang="en-CA" sz="3000" dirty="0" err="1"/>
              <a:t>Mangilit</a:t>
            </a:r>
            <a:r>
              <a:rPr lang="en-CA" sz="3000" dirty="0"/>
              <a:t>       </a:t>
            </a:r>
            <a:r>
              <a:rPr lang="en-CA" sz="2800" i="1" dirty="0" err="1">
                <a:solidFill>
                  <a:srgbClr val="0070C0"/>
                </a:solidFill>
                <a:latin typeface="Aptos Display" panose="020B0004020202020204" pitchFamily="34" charset="0"/>
              </a:rPr>
              <a:t>Walmer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 </a:t>
            </a:r>
            <a:r>
              <a:rPr lang="en-CA" sz="2800" i="1" dirty="0" err="1">
                <a:solidFill>
                  <a:srgbClr val="0070C0"/>
                </a:solidFill>
                <a:latin typeface="Aptos Display" panose="020B0004020202020204" pitchFamily="34" charset="0"/>
              </a:rPr>
              <a:t>Mangilit</a:t>
            </a:r>
            <a:endParaRPr lang="en-CA" sz="2800" i="1" dirty="0">
              <a:solidFill>
                <a:srgbClr val="0070C0"/>
              </a:solidFill>
              <a:latin typeface="Aptos Display" panose="020B0004020202020204" pitchFamily="34" charset="0"/>
            </a:endParaRPr>
          </a:p>
          <a:p>
            <a:pPr lvl="3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000" dirty="0"/>
              <a:t>Owen </a:t>
            </a:r>
            <a:r>
              <a:rPr lang="en-CA" sz="3000" dirty="0" err="1"/>
              <a:t>Preteau</a:t>
            </a:r>
            <a:r>
              <a:rPr lang="en-CA" sz="3000" dirty="0"/>
              <a:t>         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Philip </a:t>
            </a:r>
            <a:r>
              <a:rPr lang="en-CA" sz="2800" i="1" dirty="0" err="1">
                <a:solidFill>
                  <a:srgbClr val="0070C0"/>
                </a:solidFill>
                <a:latin typeface="Aptos Display" panose="020B0004020202020204" pitchFamily="34" charset="0"/>
              </a:rPr>
              <a:t>Preteau</a:t>
            </a:r>
            <a:endParaRPr lang="en-CA" sz="2800" i="1" dirty="0">
              <a:solidFill>
                <a:srgbClr val="0070C0"/>
              </a:solidFill>
              <a:latin typeface="Aptos Display" panose="020B0004020202020204" pitchFamily="34" charset="0"/>
            </a:endParaRPr>
          </a:p>
          <a:p>
            <a:pPr lvl="3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000" dirty="0"/>
              <a:t>Ishaan Sahu                </a:t>
            </a:r>
            <a:r>
              <a:rPr lang="en-CA" sz="2800" i="1" dirty="0" err="1">
                <a:solidFill>
                  <a:srgbClr val="0070C0"/>
                </a:solidFill>
                <a:latin typeface="Aptos Display" panose="020B0004020202020204" pitchFamily="34" charset="0"/>
              </a:rPr>
              <a:t>Devasish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 Sahu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sz="3600" dirty="0"/>
              <a:t>IFPTE Dominick D. Critelli, Jr. scholarship </a:t>
            </a:r>
            <a:r>
              <a:rPr lang="en-CA" sz="2800" i="1" dirty="0">
                <a:solidFill>
                  <a:srgbClr val="0070C0"/>
                </a:solidFill>
                <a:latin typeface="+mj-lt"/>
              </a:rPr>
              <a:t>$2,500 USD</a:t>
            </a:r>
          </a:p>
          <a:p>
            <a:pPr lvl="3" indent="-54000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sz="3000" i="0" dirty="0"/>
              <a:t>Owen </a:t>
            </a:r>
            <a:r>
              <a:rPr lang="en-CA" sz="3000" i="0" dirty="0" err="1"/>
              <a:t>Preteau</a:t>
            </a:r>
            <a:r>
              <a:rPr lang="en-CA" sz="3000" i="0" dirty="0"/>
              <a:t>            </a:t>
            </a:r>
            <a:r>
              <a:rPr lang="en-CA" sz="2800" i="1" dirty="0">
                <a:solidFill>
                  <a:srgbClr val="0070C0"/>
                </a:solidFill>
                <a:latin typeface="Aptos Display" panose="020B0004020202020204" pitchFamily="34" charset="0"/>
              </a:rPr>
              <a:t>Philip </a:t>
            </a:r>
            <a:r>
              <a:rPr lang="en-CA" sz="2800" i="1" dirty="0" err="1">
                <a:solidFill>
                  <a:srgbClr val="0070C0"/>
                </a:solidFill>
                <a:latin typeface="Aptos Display" panose="020B0004020202020204" pitchFamily="34" charset="0"/>
              </a:rPr>
              <a:t>Preteau</a:t>
            </a:r>
            <a:endParaRPr lang="en-CA" sz="2800" i="1" dirty="0">
              <a:solidFill>
                <a:srgbClr val="0070C0"/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6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B2AA8-140F-4DC4-CACC-20D8AFA1F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8102-F6A6-B46B-935E-F0F6C9B1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14474"/>
          </a:xfrm>
        </p:spPr>
        <p:txBody>
          <a:bodyPr/>
          <a:lstStyle/>
          <a:p>
            <a:r>
              <a:rPr lang="en-CA" sz="5200" b="1" i="1" spc="0" dirty="0"/>
              <a:t>PRESIDENT’S REPORT     </a:t>
            </a:r>
            <a:r>
              <a:rPr lang="en-CA" sz="4400" b="1" i="1" spc="0" dirty="0">
                <a:solidFill>
                  <a:srgbClr val="0070C0"/>
                </a:solidFill>
              </a:rPr>
              <a:t>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AD1D0-5BA7-3ADC-3810-8F8FFB0FE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618938"/>
            <a:ext cx="10753725" cy="49317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Dave Eyjolfson, President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Network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Carrie Sanderson, 1</a:t>
            </a:r>
            <a:r>
              <a:rPr lang="en-CA" sz="3800" i="0" baseline="30000" dirty="0"/>
              <a:t>st</a:t>
            </a:r>
            <a:r>
              <a:rPr lang="en-CA" sz="3800" i="0" dirty="0"/>
              <a:t> Vice-President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Marketing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Charlie Hendren, 2</a:t>
            </a:r>
            <a:r>
              <a:rPr lang="en-CA" sz="3800" i="0" baseline="30000" dirty="0"/>
              <a:t>nd</a:t>
            </a:r>
            <a:r>
              <a:rPr lang="en-CA" sz="3800" i="0" dirty="0"/>
              <a:t> Vice-President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Field Services</a:t>
            </a:r>
          </a:p>
          <a:p>
            <a:pPr lvl="2" indent="-53975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Tobias Theobald, Secretary/Treasurer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IT Network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Wendy Harper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Cust Ops/Field Svc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Michelle Johnson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Network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Tracey Van Cott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Cust Ops/Field Svc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Jason </a:t>
            </a:r>
            <a:r>
              <a:rPr lang="en-CA" sz="3800" i="0" dirty="0" err="1"/>
              <a:t>Whenham</a:t>
            </a:r>
            <a:r>
              <a:rPr lang="en-CA" sz="3800" i="0" dirty="0"/>
              <a:t>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Field Services</a:t>
            </a:r>
          </a:p>
          <a:p>
            <a:pPr lvl="2" indent="-540000"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CA" sz="3800" i="0" dirty="0"/>
              <a:t>Bonnie </a:t>
            </a:r>
            <a:r>
              <a:rPr lang="en-CA" sz="3800" i="0" dirty="0" err="1"/>
              <a:t>Yendrowich</a:t>
            </a:r>
            <a:r>
              <a:rPr lang="en-CA" sz="3800" i="0" dirty="0"/>
              <a:t>   </a:t>
            </a:r>
            <a:r>
              <a:rPr lang="en-CA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SMB Cust Ops</a:t>
            </a:r>
          </a:p>
          <a:p>
            <a:pPr lvl="2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CA" sz="3800" b="1" i="0" dirty="0">
              <a:solidFill>
                <a:schemeClr val="accent4">
                  <a:lumMod val="75000"/>
                </a:schemeClr>
              </a:solidFill>
            </a:endParaRPr>
          </a:p>
          <a:p>
            <a:pPr lvl="2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CA" sz="3800" b="1" i="0" dirty="0">
              <a:solidFill>
                <a:schemeClr val="accent4">
                  <a:lumMod val="75000"/>
                </a:schemeClr>
              </a:solidFill>
            </a:endParaRPr>
          </a:p>
          <a:p>
            <a:pPr lvl="2">
              <a:spcAft>
                <a:spcPts val="600"/>
              </a:spcAft>
              <a:buClr>
                <a:schemeClr val="accent1"/>
              </a:buClr>
            </a:pPr>
            <a:endParaRPr lang="en-CA" sz="36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673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430F-F26C-7366-23E1-5E4C1864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659563"/>
            <a:ext cx="10772775" cy="734517"/>
          </a:xfrm>
        </p:spPr>
        <p:txBody>
          <a:bodyPr>
            <a:normAutofit fontScale="90000"/>
          </a:bodyPr>
          <a:lstStyle/>
          <a:p>
            <a:r>
              <a:rPr lang="en-CA" sz="5800" b="1" i="1" spc="0" dirty="0"/>
              <a:t>PRESIDENT’S REPORT    </a:t>
            </a:r>
            <a:r>
              <a:rPr lang="en-CA" sz="4900" b="1" i="1" spc="0" dirty="0">
                <a:solidFill>
                  <a:srgbClr val="0070C0"/>
                </a:solidFill>
              </a:rPr>
              <a:t>staff and advisors</a:t>
            </a:r>
            <a:br>
              <a:rPr lang="en-CA" b="1" spc="0" dirty="0"/>
            </a:br>
            <a:endParaRPr lang="en-CA" b="1" i="1" spc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78D1-50CE-4C78-28D8-0F2EEA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79094"/>
            <a:ext cx="10753725" cy="5276537"/>
          </a:xfrm>
        </p:spPr>
        <p:txBody>
          <a:bodyPr>
            <a:normAutofit fontScale="92500" lnSpcReduction="10000"/>
          </a:bodyPr>
          <a:lstStyle/>
          <a:p>
            <a:pPr marL="4572" lvl="1" indent="0" algn="ctr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4400" dirty="0"/>
              <a:t>Staff</a:t>
            </a:r>
          </a:p>
          <a:p>
            <a:pPr lvl="2" indent="-5400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4000" i="0" dirty="0"/>
              <a:t>Katherine Johnson   </a:t>
            </a:r>
            <a:r>
              <a:rPr lang="en-CA" altLang="en-US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Executive Director</a:t>
            </a:r>
          </a:p>
          <a:p>
            <a:pPr lvl="2" indent="-5400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4000" i="0" dirty="0"/>
              <a:t>Gordon Lillie   </a:t>
            </a:r>
            <a:r>
              <a:rPr lang="en-CA" altLang="en-US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Labour Relations Officer</a:t>
            </a:r>
          </a:p>
          <a:p>
            <a:pPr lvl="2" indent="-5400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4000" i="0" dirty="0"/>
              <a:t>Mavis De La Ronde   </a:t>
            </a:r>
            <a:r>
              <a:rPr lang="en-CA" altLang="en-US" sz="3000" dirty="0">
                <a:solidFill>
                  <a:srgbClr val="0070C0"/>
                </a:solidFill>
                <a:latin typeface="Aptos Display" panose="020B0004020202020204" pitchFamily="34" charset="0"/>
              </a:rPr>
              <a:t>Office &amp; Information Coordinator</a:t>
            </a:r>
          </a:p>
          <a:p>
            <a:pPr marL="932676" lvl="2" indent="-457200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endParaRPr lang="en-CA" altLang="en-US" sz="3200" dirty="0">
              <a:solidFill>
                <a:schemeClr val="tx1"/>
              </a:solidFill>
            </a:endParaRPr>
          </a:p>
          <a:p>
            <a:pPr marL="475476" lvl="2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90000"/>
              <a:buNone/>
            </a:pPr>
            <a:endParaRPr lang="en-CA" altLang="en-US" sz="3200" dirty="0">
              <a:solidFill>
                <a:schemeClr val="tx1"/>
              </a:solidFill>
            </a:endParaRPr>
          </a:p>
          <a:p>
            <a:pPr marL="4572" lvl="1" indent="0" algn="ctr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4400" dirty="0"/>
              <a:t>Legal counsel</a:t>
            </a:r>
          </a:p>
          <a:p>
            <a:pPr marL="4572" lvl="1" indent="0" algn="ctr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4400" dirty="0"/>
              <a:t>Cochrane Sinclair LLP </a:t>
            </a:r>
            <a:r>
              <a:rPr lang="en-CA" altLang="en-US" sz="3000" i="1" dirty="0">
                <a:solidFill>
                  <a:srgbClr val="0070C0"/>
                </a:solidFill>
                <a:latin typeface="Aptos Display" panose="020B0004020202020204" pitchFamily="34" charset="0"/>
              </a:rPr>
              <a:t>formerly Cochrane Saxberg</a:t>
            </a:r>
          </a:p>
          <a:p>
            <a:pPr marL="589776" indent="-5400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90000"/>
              <a:buFont typeface="Symbol" panose="05050102010706020507" pitchFamily="18" charset="2"/>
              <a:buChar char="-"/>
            </a:pPr>
            <a:r>
              <a:rPr lang="en-CA" altLang="en-US" sz="4000" i="0" dirty="0"/>
              <a:t>Kris Saxberg, Katie Olson, Michael Merner, Melissa Serbin</a:t>
            </a:r>
          </a:p>
          <a:p>
            <a:pPr marL="274308" lvl="1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90000"/>
              <a:buNone/>
            </a:pPr>
            <a:endParaRPr lang="en-CA" altLang="en-US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74308" lvl="1" indent="0">
              <a:lnSpc>
                <a:spcPct val="100000"/>
              </a:lnSpc>
              <a:spcBef>
                <a:spcPts val="0"/>
              </a:spcBef>
              <a:buSzPct val="90000"/>
              <a:buNone/>
            </a:pPr>
            <a:endParaRPr lang="en-CA" sz="32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364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7D07F0-3B9E-A086-5FA7-68CD6107E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6662-C54B-C094-13C7-ECB0FC15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659563"/>
            <a:ext cx="10772775" cy="73451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800" b="1" i="1" spc="0" dirty="0"/>
              <a:t>Greetings </a:t>
            </a:r>
            <a:br>
              <a:rPr lang="en-CA" b="1" spc="0" dirty="0"/>
            </a:br>
            <a:endParaRPr lang="en-CA" b="1" i="1" spc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324E1-6AF5-BBFD-8E0B-378B19483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888761"/>
            <a:ext cx="10753725" cy="4766870"/>
          </a:xfrm>
        </p:spPr>
        <p:txBody>
          <a:bodyPr>
            <a:normAutofit/>
          </a:bodyPr>
          <a:lstStyle/>
          <a:p>
            <a:pPr marL="274308" lvl="1" indent="0" algn="ctr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90000"/>
              <a:buNone/>
            </a:pPr>
            <a:r>
              <a:rPr lang="en-CA" altLang="en-US" sz="4800" dirty="0"/>
              <a:t>International Federation of Professional and Technical Engineers (IFPTE)</a:t>
            </a:r>
          </a:p>
          <a:p>
            <a:pPr marL="274308" lvl="1" indent="0">
              <a:lnSpc>
                <a:spcPct val="100000"/>
              </a:lnSpc>
              <a:spcBef>
                <a:spcPts val="0"/>
              </a:spcBef>
              <a:buSzPct val="90000"/>
              <a:buNone/>
            </a:pPr>
            <a:endParaRPr lang="en-CA" sz="3200" b="1" dirty="0"/>
          </a:p>
          <a:p>
            <a:pPr algn="ctr"/>
            <a:r>
              <a:rPr lang="en-CA" sz="5200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Erin Spencer</a:t>
            </a:r>
          </a:p>
          <a:p>
            <a:pPr algn="ctr"/>
            <a:r>
              <a:rPr lang="en-CA" sz="3600" i="1" dirty="0"/>
              <a:t>International Representative and Organizer (Canada)</a:t>
            </a:r>
          </a:p>
        </p:txBody>
      </p:sp>
    </p:spTree>
    <p:extLst>
      <p:ext uri="{BB962C8B-B14F-4D97-AF65-F5344CB8AC3E}">
        <p14:creationId xmlns:p14="http://schemas.microsoft.com/office/powerpoint/2010/main" val="55489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BD430F-F26C-7366-23E1-5E4C1864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70467"/>
            <a:ext cx="4205568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7200" b="1" i="1">
                <a:solidFill>
                  <a:srgbClr val="FFFFFF"/>
                </a:solidFill>
              </a:rPr>
              <a:t>FINANCIAL REPORT   2023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6030-2D8C-733B-DBC0-A1F1CBDA5F4C}"/>
              </a:ext>
            </a:extLst>
          </p:cNvPr>
          <p:cNvSpPr txBox="1"/>
          <p:nvPr/>
        </p:nvSpPr>
        <p:spPr>
          <a:xfrm>
            <a:off x="6185043" y="863035"/>
            <a:ext cx="54034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/>
              <a:t>A summary of the financial statements was shared with the membership at the meetings. To review or discuss the financial statements, please contact the TEAM office </a:t>
            </a:r>
            <a:r>
              <a:rPr lang="en-CA" sz="3600" dirty="0">
                <a:hlinkClick r:id="rId3"/>
              </a:rPr>
              <a:t>TEAM@teamunion.mb.ca</a:t>
            </a:r>
            <a:r>
              <a:rPr lang="en-CA" sz="3600" dirty="0"/>
              <a:t> 204-984-9470</a:t>
            </a:r>
          </a:p>
        </p:txBody>
      </p:sp>
    </p:spTree>
    <p:extLst>
      <p:ext uri="{BB962C8B-B14F-4D97-AF65-F5344CB8AC3E}">
        <p14:creationId xmlns:p14="http://schemas.microsoft.com/office/powerpoint/2010/main" val="44202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430F-F26C-7366-23E1-5E4C1864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4993"/>
            <a:ext cx="10772775" cy="12883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sz="5200" b="1" i="1" spc="0" dirty="0"/>
              <a:t>MEMBER ADVOCACY</a:t>
            </a:r>
            <a:endParaRPr lang="en-CA" sz="2400" b="1" i="1" spc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78D1-50CE-4C78-28D8-0F2EEA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75233"/>
            <a:ext cx="10753725" cy="5264184"/>
          </a:xfrm>
        </p:spPr>
        <p:txBody>
          <a:bodyPr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CA" altLang="en-US" sz="2800" b="1" dirty="0">
                <a:solidFill>
                  <a:srgbClr val="0070C0"/>
                </a:solidFill>
                <a:latin typeface="Aptos Light" panose="020B0004020202020204" pitchFamily="34" charset="0"/>
              </a:rPr>
              <a:t>     </a:t>
            </a:r>
            <a:r>
              <a:rPr lang="en-CA" altLang="en-US" sz="3600" b="1" dirty="0">
                <a:solidFill>
                  <a:srgbClr val="0070C0"/>
                </a:solidFill>
              </a:rPr>
              <a:t>for the year since the 2023 AGM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altLang="en-US" sz="2800" b="1" dirty="0"/>
          </a:p>
          <a:p>
            <a:pPr marL="342000" lvl="1" indent="-342000"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2800" dirty="0"/>
              <a:t>more than 100 member inquiries answered</a:t>
            </a:r>
          </a:p>
          <a:p>
            <a:pPr marL="342000" lvl="1" indent="-3420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2800" dirty="0"/>
              <a:t>46 new matters for investigation; approx. half resolved</a:t>
            </a:r>
          </a:p>
          <a:p>
            <a:pPr marL="342000" lvl="1" indent="-3420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2800" dirty="0"/>
              <a:t>10 new grievances filed (14 active total)</a:t>
            </a:r>
          </a:p>
          <a:p>
            <a:pPr marL="342000" lvl="1" indent="-3420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Symbol" panose="05050102010706020507" pitchFamily="18" charset="2"/>
              <a:buChar char="-"/>
            </a:pPr>
            <a:r>
              <a:rPr lang="en-CA" altLang="en-US" sz="2800" dirty="0"/>
              <a:t>four grievances currently scheduled for arbitration or mediation;   includes two policy grievances related to the use of CLC/Personal Leave days and to the scope of the bargaining unit and union dues remittances</a:t>
            </a:r>
          </a:p>
        </p:txBody>
      </p:sp>
    </p:spTree>
    <p:extLst>
      <p:ext uri="{BB962C8B-B14F-4D97-AF65-F5344CB8AC3E}">
        <p14:creationId xmlns:p14="http://schemas.microsoft.com/office/powerpoint/2010/main" val="324238125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d391bd-a4d4-4c13-a01c-05ad3a9e6aaf" xsi:nil="true"/>
    <LastUpdated xmlns="de0b2c5e-2be1-492f-bae7-1654d1908427" xsi:nil="true"/>
    <Location xmlns="de0b2c5e-2be1-492f-bae7-1654d1908427" xsi:nil="true"/>
    <lcf76f155ced4ddcb4097134ff3c332f xmlns="de0b2c5e-2be1-492f-bae7-1654d190842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AFE5307F07C46B6BC1FB0E24800B9" ma:contentTypeVersion="16" ma:contentTypeDescription="Create a new document." ma:contentTypeScope="" ma:versionID="f3c91e9e7eb99011b595fe542379fd87">
  <xsd:schema xmlns:xsd="http://www.w3.org/2001/XMLSchema" xmlns:xs="http://www.w3.org/2001/XMLSchema" xmlns:p="http://schemas.microsoft.com/office/2006/metadata/properties" xmlns:ns2="de0b2c5e-2be1-492f-bae7-1654d1908427" xmlns:ns3="d1d391bd-a4d4-4c13-a01c-05ad3a9e6aaf" targetNamespace="http://schemas.microsoft.com/office/2006/metadata/properties" ma:root="true" ma:fieldsID="434b03116c410f40c526dacf21a9ff5c" ns2:_="" ns3:_="">
    <xsd:import namespace="de0b2c5e-2be1-492f-bae7-1654d1908427"/>
    <xsd:import namespace="d1d391bd-a4d4-4c13-a01c-05ad3a9e6a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ocation" minOccurs="0"/>
                <xsd:element ref="ns2:LastUpdated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b2c5e-2be1-492f-bae7-1654d1908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ac11023-764c-48f9-8018-50462c4dbf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ocation" ma:index="19" nillable="true" ma:displayName="Location" ma:format="Dropdown" ma:internalName="Location">
      <xsd:simpleType>
        <xsd:restriction base="dms:Text">
          <xsd:maxLength value="255"/>
        </xsd:restriction>
      </xsd:simpleType>
    </xsd:element>
    <xsd:element name="LastUpdated" ma:index="20" nillable="true" ma:displayName="Last Updated" ma:format="DateOnly" ma:internalName="LastUpdated">
      <xsd:simpleType>
        <xsd:restriction base="dms:DateTim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391bd-a4d4-4c13-a01c-05ad3a9e6a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232dfed-69f8-4bbf-bd5a-d4d80a95a6fb}" ma:internalName="TaxCatchAll" ma:showField="CatchAllData" ma:web="d1d391bd-a4d4-4c13-a01c-05ad3a9e6a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0E50C-7D66-46D5-83B7-A09FB84411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453DD5-4A15-481C-BFC3-846FA3E000BF}">
  <ds:schemaRefs>
    <ds:schemaRef ds:uri="http://purl.org/dc/dcmitype/"/>
    <ds:schemaRef ds:uri="de0b2c5e-2be1-492f-bae7-1654d1908427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d1d391bd-a4d4-4c13-a01c-05ad3a9e6aaf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24039DD-5228-4BCB-94E7-62A9E57844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b2c5e-2be1-492f-bae7-1654d1908427"/>
    <ds:schemaRef ds:uri="d1d391bd-a4d4-4c13-a01c-05ad3a9e6a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5508</TotalTime>
  <Words>1094</Words>
  <Application>Microsoft Office PowerPoint</Application>
  <PresentationFormat>Widescreen</PresentationFormat>
  <Paragraphs>211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Aptos Display</vt:lpstr>
      <vt:lpstr>Aptos Light</vt:lpstr>
      <vt:lpstr>Arial</vt:lpstr>
      <vt:lpstr>Calibri</vt:lpstr>
      <vt:lpstr>Calibri Light</vt:lpstr>
      <vt:lpstr>Symbol</vt:lpstr>
      <vt:lpstr>Wingdings</vt:lpstr>
      <vt:lpstr>Metropolitan</vt:lpstr>
      <vt:lpstr> TEAM-IFPTE Local 161</vt:lpstr>
      <vt:lpstr>AGENDA</vt:lpstr>
      <vt:lpstr>PRESIDENT’S REPORT     2024 recap</vt:lpstr>
      <vt:lpstr>PRESIDENT’S REPORT     2024 scholarships</vt:lpstr>
      <vt:lpstr>PRESIDENT’S REPORT     board</vt:lpstr>
      <vt:lpstr>PRESIDENT’S REPORT    staff and advisors </vt:lpstr>
      <vt:lpstr>Greetings  </vt:lpstr>
      <vt:lpstr>FINANCIAL REPORT   2023</vt:lpstr>
      <vt:lpstr>MEMBER ADVOCACY</vt:lpstr>
      <vt:lpstr>MEMBER ADVOCACY</vt:lpstr>
      <vt:lpstr>MEMBER ADVOCACY</vt:lpstr>
      <vt:lpstr>MEMBER ADVOCACY</vt:lpstr>
      <vt:lpstr>PowerPoint Presentation</vt:lpstr>
      <vt:lpstr>PowerPoint Presentation</vt:lpstr>
      <vt:lpstr>PowerPoint Presentation</vt:lpstr>
      <vt:lpstr>NEGOTIATIONS      defining TEAM</vt:lpstr>
      <vt:lpstr>NEGOTIATIONS      wage parity</vt:lpstr>
      <vt:lpstr>NEGOTIATIONS      flexible work improvements</vt:lpstr>
      <vt:lpstr>NEGOTIATIONS      job security &amp; opportunity</vt:lpstr>
      <vt:lpstr>NEGOTIATIONS      other topics</vt:lpstr>
      <vt:lpstr>NEGOTIATIONS      no concessions</vt:lpstr>
      <vt:lpstr>LOOKING AHEAD      2025</vt:lpstr>
      <vt:lpstr>LOOKING AHEAD </vt:lpstr>
      <vt:lpstr>LOOKING AHEAD  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TEAM-IFPTE Local 161</dc:title>
  <dc:creator>Erin Spencer</dc:creator>
  <cp:lastModifiedBy>Katherine Johnson</cp:lastModifiedBy>
  <cp:revision>131</cp:revision>
  <dcterms:created xsi:type="dcterms:W3CDTF">2022-09-23T22:26:15Z</dcterms:created>
  <dcterms:modified xsi:type="dcterms:W3CDTF">2024-11-14T16:30:59Z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0x010100228AFE5307F07C46B6BC1FB0E24800B9</vt:lpwstr>
  </property>
  <property fmtid="{D5CDD505-2E9C-101B-9397-08002B2CF9AE}" pid="3" name="MediaServiceImageTags">
    <vt:lpwstr/>
  </property>
</Properties>
</file>